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1.xml" ContentType="application/vnd.openxmlformats-officedocument.drawingml.chartshape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67" r:id="rId2"/>
    <p:sldId id="263" r:id="rId3"/>
    <p:sldId id="268" r:id="rId4"/>
    <p:sldId id="265" r:id="rId5"/>
    <p:sldId id="269" r:id="rId6"/>
    <p:sldId id="279" r:id="rId7"/>
    <p:sldId id="278" r:id="rId8"/>
    <p:sldId id="287" r:id="rId9"/>
    <p:sldId id="270" r:id="rId10"/>
    <p:sldId id="259" r:id="rId11"/>
    <p:sldId id="273" r:id="rId12"/>
    <p:sldId id="272" r:id="rId13"/>
    <p:sldId id="271" r:id="rId14"/>
    <p:sldId id="283" r:id="rId15"/>
    <p:sldId id="285" r:id="rId16"/>
    <p:sldId id="281" r:id="rId17"/>
    <p:sldId id="286" r:id="rId18"/>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notesView">
  <p:normalViewPr horzBarState="maximized">
    <p:restoredLeft sz="15607" autoAdjust="0"/>
    <p:restoredTop sz="94673" autoAdjust="0"/>
  </p:normalViewPr>
  <p:slideViewPr>
    <p:cSldViewPr snapToGrid="0">
      <p:cViewPr varScale="1">
        <p:scale>
          <a:sx n="63" d="100"/>
          <a:sy n="63" d="100"/>
        </p:scale>
        <p:origin x="66" y="92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75" d="100"/>
          <a:sy n="75" d="100"/>
        </p:scale>
        <p:origin x="1272"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larry\Dropbox\Documents\Bats\Communication\NEBWG\summary.xlsm"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arry\Dropbox\Documents\Bats\Communication\NEBWG\summary.xlsm"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larry\Dropbox\Documents\Bats\Communication\NEBWG\WMCCflyby.xlsm"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4621587615608443E-2"/>
          <c:y val="6.9042117398876543E-2"/>
          <c:w val="0.9288660908445493"/>
          <c:h val="0.8416746864975212"/>
        </c:manualLayout>
      </c:layout>
      <c:scatterChart>
        <c:scatterStyle val="lineMarker"/>
        <c:varyColors val="0"/>
        <c:ser>
          <c:idx val="0"/>
          <c:order val="0"/>
          <c:tx>
            <c:strRef>
              <c:f>emergTimes!$M$1</c:f>
              <c:strCache>
                <c:ptCount val="1"/>
                <c:pt idx="0">
                  <c:v>Net Outflow</c:v>
                </c:pt>
              </c:strCache>
            </c:strRef>
          </c:tx>
          <c:spPr>
            <a:ln w="19050" cap="rnd">
              <a:noFill/>
              <a:round/>
            </a:ln>
            <a:effectLst/>
          </c:spPr>
          <c:marker>
            <c:symbol val="circle"/>
            <c:size val="5"/>
            <c:spPr>
              <a:solidFill>
                <a:schemeClr val="accent1"/>
              </a:solidFill>
              <a:ln w="9525">
                <a:solidFill>
                  <a:schemeClr val="accent1"/>
                </a:solidFill>
              </a:ln>
              <a:effectLst/>
            </c:spPr>
          </c:marker>
          <c:xVal>
            <c:numRef>
              <c:f>emergTimes!$L$5:$L$196</c:f>
              <c:numCache>
                <c:formatCode>d\-mmm</c:formatCode>
                <c:ptCount val="192"/>
                <c:pt idx="0">
                  <c:v>46124</c:v>
                </c:pt>
                <c:pt idx="1">
                  <c:v>46125</c:v>
                </c:pt>
                <c:pt idx="2">
                  <c:v>46126</c:v>
                </c:pt>
                <c:pt idx="3">
                  <c:v>46127</c:v>
                </c:pt>
                <c:pt idx="4">
                  <c:v>46128</c:v>
                </c:pt>
                <c:pt idx="5">
                  <c:v>46129</c:v>
                </c:pt>
                <c:pt idx="6">
                  <c:v>46130</c:v>
                </c:pt>
                <c:pt idx="7">
                  <c:v>46131</c:v>
                </c:pt>
                <c:pt idx="8">
                  <c:v>46132</c:v>
                </c:pt>
                <c:pt idx="9">
                  <c:v>46133</c:v>
                </c:pt>
                <c:pt idx="10">
                  <c:v>46134</c:v>
                </c:pt>
                <c:pt idx="11">
                  <c:v>46135</c:v>
                </c:pt>
                <c:pt idx="12">
                  <c:v>46136</c:v>
                </c:pt>
                <c:pt idx="13">
                  <c:v>46137</c:v>
                </c:pt>
                <c:pt idx="14">
                  <c:v>46138</c:v>
                </c:pt>
                <c:pt idx="15">
                  <c:v>46139</c:v>
                </c:pt>
                <c:pt idx="16">
                  <c:v>46140</c:v>
                </c:pt>
                <c:pt idx="17">
                  <c:v>46141</c:v>
                </c:pt>
                <c:pt idx="18">
                  <c:v>46142</c:v>
                </c:pt>
                <c:pt idx="19">
                  <c:v>46143</c:v>
                </c:pt>
                <c:pt idx="20">
                  <c:v>46144</c:v>
                </c:pt>
                <c:pt idx="21">
                  <c:v>46145</c:v>
                </c:pt>
                <c:pt idx="22">
                  <c:v>46146</c:v>
                </c:pt>
                <c:pt idx="23">
                  <c:v>46147</c:v>
                </c:pt>
                <c:pt idx="24">
                  <c:v>46148</c:v>
                </c:pt>
                <c:pt idx="25">
                  <c:v>46149</c:v>
                </c:pt>
                <c:pt idx="26">
                  <c:v>46150</c:v>
                </c:pt>
                <c:pt idx="27">
                  <c:v>46151</c:v>
                </c:pt>
                <c:pt idx="28">
                  <c:v>46152</c:v>
                </c:pt>
                <c:pt idx="29">
                  <c:v>46153</c:v>
                </c:pt>
                <c:pt idx="30">
                  <c:v>46154</c:v>
                </c:pt>
                <c:pt idx="31">
                  <c:v>46155</c:v>
                </c:pt>
                <c:pt idx="32">
                  <c:v>46156</c:v>
                </c:pt>
                <c:pt idx="33">
                  <c:v>46157</c:v>
                </c:pt>
                <c:pt idx="34">
                  <c:v>46158</c:v>
                </c:pt>
                <c:pt idx="35">
                  <c:v>46159</c:v>
                </c:pt>
                <c:pt idx="36">
                  <c:v>46160</c:v>
                </c:pt>
                <c:pt idx="37">
                  <c:v>46161</c:v>
                </c:pt>
                <c:pt idx="38">
                  <c:v>46162</c:v>
                </c:pt>
                <c:pt idx="39">
                  <c:v>46163</c:v>
                </c:pt>
                <c:pt idx="40">
                  <c:v>46164</c:v>
                </c:pt>
                <c:pt idx="41">
                  <c:v>46165</c:v>
                </c:pt>
                <c:pt idx="42">
                  <c:v>46166</c:v>
                </c:pt>
                <c:pt idx="43">
                  <c:v>46167</c:v>
                </c:pt>
                <c:pt idx="44">
                  <c:v>46168</c:v>
                </c:pt>
                <c:pt idx="45">
                  <c:v>46169</c:v>
                </c:pt>
                <c:pt idx="46">
                  <c:v>46170</c:v>
                </c:pt>
                <c:pt idx="47">
                  <c:v>46171</c:v>
                </c:pt>
                <c:pt idx="48">
                  <c:v>46172</c:v>
                </c:pt>
                <c:pt idx="49">
                  <c:v>46173</c:v>
                </c:pt>
                <c:pt idx="50">
                  <c:v>46174</c:v>
                </c:pt>
                <c:pt idx="51">
                  <c:v>46175</c:v>
                </c:pt>
                <c:pt idx="52">
                  <c:v>46176</c:v>
                </c:pt>
                <c:pt idx="53">
                  <c:v>46177</c:v>
                </c:pt>
                <c:pt idx="54">
                  <c:v>46178</c:v>
                </c:pt>
                <c:pt idx="55">
                  <c:v>46179</c:v>
                </c:pt>
                <c:pt idx="56">
                  <c:v>46180</c:v>
                </c:pt>
                <c:pt idx="57">
                  <c:v>46181</c:v>
                </c:pt>
                <c:pt idx="58">
                  <c:v>46182</c:v>
                </c:pt>
                <c:pt idx="59">
                  <c:v>46183</c:v>
                </c:pt>
                <c:pt idx="60">
                  <c:v>46184</c:v>
                </c:pt>
                <c:pt idx="61">
                  <c:v>46185</c:v>
                </c:pt>
                <c:pt idx="62">
                  <c:v>46186</c:v>
                </c:pt>
                <c:pt idx="63">
                  <c:v>46187</c:v>
                </c:pt>
                <c:pt idx="64">
                  <c:v>46188</c:v>
                </c:pt>
                <c:pt idx="65">
                  <c:v>46189</c:v>
                </c:pt>
                <c:pt idx="66">
                  <c:v>46190</c:v>
                </c:pt>
                <c:pt idx="67">
                  <c:v>46191</c:v>
                </c:pt>
                <c:pt idx="68">
                  <c:v>46192</c:v>
                </c:pt>
                <c:pt idx="69">
                  <c:v>46193</c:v>
                </c:pt>
                <c:pt idx="70">
                  <c:v>46194</c:v>
                </c:pt>
                <c:pt idx="71">
                  <c:v>46195</c:v>
                </c:pt>
                <c:pt idx="72">
                  <c:v>46196</c:v>
                </c:pt>
                <c:pt idx="73">
                  <c:v>46197</c:v>
                </c:pt>
                <c:pt idx="74">
                  <c:v>46198</c:v>
                </c:pt>
                <c:pt idx="75">
                  <c:v>46199</c:v>
                </c:pt>
                <c:pt idx="76">
                  <c:v>46200</c:v>
                </c:pt>
                <c:pt idx="77">
                  <c:v>46201</c:v>
                </c:pt>
                <c:pt idx="78">
                  <c:v>46202</c:v>
                </c:pt>
                <c:pt idx="79">
                  <c:v>46203</c:v>
                </c:pt>
                <c:pt idx="80">
                  <c:v>46204</c:v>
                </c:pt>
                <c:pt idx="81">
                  <c:v>46205</c:v>
                </c:pt>
                <c:pt idx="82">
                  <c:v>46206</c:v>
                </c:pt>
                <c:pt idx="83">
                  <c:v>46207</c:v>
                </c:pt>
                <c:pt idx="84">
                  <c:v>46208</c:v>
                </c:pt>
                <c:pt idx="85">
                  <c:v>46209</c:v>
                </c:pt>
                <c:pt idx="86">
                  <c:v>46210</c:v>
                </c:pt>
                <c:pt idx="87">
                  <c:v>46211</c:v>
                </c:pt>
                <c:pt idx="88">
                  <c:v>46212</c:v>
                </c:pt>
                <c:pt idx="89">
                  <c:v>46213</c:v>
                </c:pt>
                <c:pt idx="90">
                  <c:v>46214</c:v>
                </c:pt>
                <c:pt idx="91">
                  <c:v>46215</c:v>
                </c:pt>
                <c:pt idx="92">
                  <c:v>46216</c:v>
                </c:pt>
                <c:pt idx="93">
                  <c:v>46217</c:v>
                </c:pt>
                <c:pt idx="94">
                  <c:v>46218</c:v>
                </c:pt>
                <c:pt idx="95">
                  <c:v>46219</c:v>
                </c:pt>
                <c:pt idx="96">
                  <c:v>46220</c:v>
                </c:pt>
                <c:pt idx="97">
                  <c:v>46221</c:v>
                </c:pt>
                <c:pt idx="98">
                  <c:v>46222</c:v>
                </c:pt>
                <c:pt idx="99">
                  <c:v>46223</c:v>
                </c:pt>
                <c:pt idx="100">
                  <c:v>46224</c:v>
                </c:pt>
                <c:pt idx="101">
                  <c:v>46225</c:v>
                </c:pt>
                <c:pt idx="102">
                  <c:v>46226</c:v>
                </c:pt>
                <c:pt idx="103">
                  <c:v>46227</c:v>
                </c:pt>
                <c:pt idx="104">
                  <c:v>46228</c:v>
                </c:pt>
                <c:pt idx="105">
                  <c:v>46229</c:v>
                </c:pt>
                <c:pt idx="106">
                  <c:v>46230</c:v>
                </c:pt>
                <c:pt idx="107">
                  <c:v>46231</c:v>
                </c:pt>
                <c:pt idx="108">
                  <c:v>46232</c:v>
                </c:pt>
                <c:pt idx="109">
                  <c:v>46233</c:v>
                </c:pt>
                <c:pt idx="110">
                  <c:v>46234</c:v>
                </c:pt>
                <c:pt idx="111">
                  <c:v>46235</c:v>
                </c:pt>
                <c:pt idx="112">
                  <c:v>46236</c:v>
                </c:pt>
                <c:pt idx="113">
                  <c:v>46237</c:v>
                </c:pt>
                <c:pt idx="114">
                  <c:v>46238</c:v>
                </c:pt>
                <c:pt idx="115">
                  <c:v>46239</c:v>
                </c:pt>
                <c:pt idx="116">
                  <c:v>46240</c:v>
                </c:pt>
                <c:pt idx="117">
                  <c:v>46241</c:v>
                </c:pt>
                <c:pt idx="118">
                  <c:v>46242</c:v>
                </c:pt>
                <c:pt idx="119">
                  <c:v>46243</c:v>
                </c:pt>
                <c:pt idx="120">
                  <c:v>46244</c:v>
                </c:pt>
                <c:pt idx="121">
                  <c:v>46245</c:v>
                </c:pt>
                <c:pt idx="122">
                  <c:v>46246</c:v>
                </c:pt>
                <c:pt idx="123">
                  <c:v>46247</c:v>
                </c:pt>
                <c:pt idx="124">
                  <c:v>46248</c:v>
                </c:pt>
                <c:pt idx="125">
                  <c:v>46249</c:v>
                </c:pt>
                <c:pt idx="126">
                  <c:v>46250</c:v>
                </c:pt>
                <c:pt idx="127">
                  <c:v>46251</c:v>
                </c:pt>
                <c:pt idx="128">
                  <c:v>46252</c:v>
                </c:pt>
                <c:pt idx="129">
                  <c:v>46253</c:v>
                </c:pt>
                <c:pt idx="130">
                  <c:v>46254</c:v>
                </c:pt>
                <c:pt idx="131">
                  <c:v>46255</c:v>
                </c:pt>
                <c:pt idx="132">
                  <c:v>46256</c:v>
                </c:pt>
                <c:pt idx="133">
                  <c:v>46257</c:v>
                </c:pt>
                <c:pt idx="134">
                  <c:v>46258</c:v>
                </c:pt>
                <c:pt idx="135">
                  <c:v>46259</c:v>
                </c:pt>
                <c:pt idx="136">
                  <c:v>46260</c:v>
                </c:pt>
                <c:pt idx="137">
                  <c:v>46261</c:v>
                </c:pt>
                <c:pt idx="138">
                  <c:v>46262</c:v>
                </c:pt>
                <c:pt idx="139">
                  <c:v>46263</c:v>
                </c:pt>
                <c:pt idx="140">
                  <c:v>46264</c:v>
                </c:pt>
                <c:pt idx="141">
                  <c:v>46265</c:v>
                </c:pt>
                <c:pt idx="142">
                  <c:v>46266</c:v>
                </c:pt>
                <c:pt idx="143">
                  <c:v>46267</c:v>
                </c:pt>
                <c:pt idx="144">
                  <c:v>46268</c:v>
                </c:pt>
                <c:pt idx="145">
                  <c:v>46269</c:v>
                </c:pt>
                <c:pt idx="146">
                  <c:v>46270</c:v>
                </c:pt>
                <c:pt idx="147">
                  <c:v>46271</c:v>
                </c:pt>
                <c:pt idx="148">
                  <c:v>46272</c:v>
                </c:pt>
                <c:pt idx="149">
                  <c:v>46273</c:v>
                </c:pt>
                <c:pt idx="150">
                  <c:v>46274</c:v>
                </c:pt>
                <c:pt idx="151">
                  <c:v>46275</c:v>
                </c:pt>
                <c:pt idx="152">
                  <c:v>46276</c:v>
                </c:pt>
                <c:pt idx="153">
                  <c:v>46277</c:v>
                </c:pt>
                <c:pt idx="154">
                  <c:v>46278</c:v>
                </c:pt>
                <c:pt idx="155">
                  <c:v>46279</c:v>
                </c:pt>
                <c:pt idx="156">
                  <c:v>46280</c:v>
                </c:pt>
                <c:pt idx="157">
                  <c:v>46281</c:v>
                </c:pt>
                <c:pt idx="158">
                  <c:v>46282</c:v>
                </c:pt>
                <c:pt idx="159">
                  <c:v>46283</c:v>
                </c:pt>
                <c:pt idx="160">
                  <c:v>46284</c:v>
                </c:pt>
                <c:pt idx="161">
                  <c:v>46285</c:v>
                </c:pt>
                <c:pt idx="162">
                  <c:v>46286</c:v>
                </c:pt>
                <c:pt idx="163">
                  <c:v>46287</c:v>
                </c:pt>
                <c:pt idx="164">
                  <c:v>46288</c:v>
                </c:pt>
                <c:pt idx="165">
                  <c:v>46289</c:v>
                </c:pt>
                <c:pt idx="166">
                  <c:v>46290</c:v>
                </c:pt>
                <c:pt idx="167">
                  <c:v>46291</c:v>
                </c:pt>
                <c:pt idx="168">
                  <c:v>46292</c:v>
                </c:pt>
              </c:numCache>
            </c:numRef>
          </c:xVal>
          <c:yVal>
            <c:numRef>
              <c:f>emergTimes!$M$5:$M$196</c:f>
              <c:numCache>
                <c:formatCode>General</c:formatCode>
                <c:ptCount val="192"/>
                <c:pt idx="0">
                  <c:v>0</c:v>
                </c:pt>
                <c:pt idx="1">
                  <c:v>0</c:v>
                </c:pt>
                <c:pt idx="2">
                  <c:v>11</c:v>
                </c:pt>
                <c:pt idx="3">
                  <c:v>13</c:v>
                </c:pt>
                <c:pt idx="4">
                  <c:v>6</c:v>
                </c:pt>
                <c:pt idx="5">
                  <c:v>7</c:v>
                </c:pt>
                <c:pt idx="6">
                  <c:v>33</c:v>
                </c:pt>
                <c:pt idx="7">
                  <c:v>62</c:v>
                </c:pt>
                <c:pt idx="11">
                  <c:v>126</c:v>
                </c:pt>
                <c:pt idx="12">
                  <c:v>126</c:v>
                </c:pt>
                <c:pt idx="13">
                  <c:v>155</c:v>
                </c:pt>
                <c:pt idx="15">
                  <c:v>159</c:v>
                </c:pt>
                <c:pt idx="16">
                  <c:v>167</c:v>
                </c:pt>
                <c:pt idx="17">
                  <c:v>171</c:v>
                </c:pt>
                <c:pt idx="18">
                  <c:v>189</c:v>
                </c:pt>
                <c:pt idx="19">
                  <c:v>204</c:v>
                </c:pt>
                <c:pt idx="20">
                  <c:v>217</c:v>
                </c:pt>
                <c:pt idx="21">
                  <c:v>207</c:v>
                </c:pt>
                <c:pt idx="24">
                  <c:v>182</c:v>
                </c:pt>
                <c:pt idx="25">
                  <c:v>198</c:v>
                </c:pt>
                <c:pt idx="26">
                  <c:v>245</c:v>
                </c:pt>
                <c:pt idx="28">
                  <c:v>173</c:v>
                </c:pt>
                <c:pt idx="29">
                  <c:v>242</c:v>
                </c:pt>
                <c:pt idx="30">
                  <c:v>242</c:v>
                </c:pt>
                <c:pt idx="31">
                  <c:v>253</c:v>
                </c:pt>
                <c:pt idx="33">
                  <c:v>257</c:v>
                </c:pt>
                <c:pt idx="34">
                  <c:v>264</c:v>
                </c:pt>
                <c:pt idx="36">
                  <c:v>263</c:v>
                </c:pt>
                <c:pt idx="37">
                  <c:v>253</c:v>
                </c:pt>
                <c:pt idx="41">
                  <c:v>240</c:v>
                </c:pt>
                <c:pt idx="42">
                  <c:v>263</c:v>
                </c:pt>
                <c:pt idx="43">
                  <c:v>275</c:v>
                </c:pt>
                <c:pt idx="44">
                  <c:v>277</c:v>
                </c:pt>
                <c:pt idx="45">
                  <c:v>249</c:v>
                </c:pt>
                <c:pt idx="47">
                  <c:v>274</c:v>
                </c:pt>
                <c:pt idx="48">
                  <c:v>279</c:v>
                </c:pt>
                <c:pt idx="49">
                  <c:v>283</c:v>
                </c:pt>
                <c:pt idx="50">
                  <c:v>273</c:v>
                </c:pt>
                <c:pt idx="51">
                  <c:v>264</c:v>
                </c:pt>
                <c:pt idx="52">
                  <c:v>227</c:v>
                </c:pt>
                <c:pt idx="53">
                  <c:v>214</c:v>
                </c:pt>
                <c:pt idx="54">
                  <c:v>194</c:v>
                </c:pt>
                <c:pt idx="55">
                  <c:v>51</c:v>
                </c:pt>
                <c:pt idx="56">
                  <c:v>110</c:v>
                </c:pt>
                <c:pt idx="63">
                  <c:v>231</c:v>
                </c:pt>
                <c:pt idx="64">
                  <c:v>250</c:v>
                </c:pt>
                <c:pt idx="65">
                  <c:v>247</c:v>
                </c:pt>
                <c:pt idx="66">
                  <c:v>284</c:v>
                </c:pt>
                <c:pt idx="67">
                  <c:v>291</c:v>
                </c:pt>
                <c:pt idx="68">
                  <c:v>220</c:v>
                </c:pt>
                <c:pt idx="69">
                  <c:v>263</c:v>
                </c:pt>
                <c:pt idx="70">
                  <c:v>306</c:v>
                </c:pt>
                <c:pt idx="71">
                  <c:v>304</c:v>
                </c:pt>
                <c:pt idx="72">
                  <c:v>234</c:v>
                </c:pt>
                <c:pt idx="73">
                  <c:v>83</c:v>
                </c:pt>
                <c:pt idx="74">
                  <c:v>99</c:v>
                </c:pt>
                <c:pt idx="75">
                  <c:v>134</c:v>
                </c:pt>
                <c:pt idx="76">
                  <c:v>218</c:v>
                </c:pt>
                <c:pt idx="77">
                  <c:v>309</c:v>
                </c:pt>
                <c:pt idx="78">
                  <c:v>286</c:v>
                </c:pt>
                <c:pt idx="79">
                  <c:v>203</c:v>
                </c:pt>
                <c:pt idx="81">
                  <c:v>272</c:v>
                </c:pt>
                <c:pt idx="82">
                  <c:v>258</c:v>
                </c:pt>
                <c:pt idx="83">
                  <c:v>299</c:v>
                </c:pt>
                <c:pt idx="84">
                  <c:v>313</c:v>
                </c:pt>
                <c:pt idx="85">
                  <c:v>293</c:v>
                </c:pt>
                <c:pt idx="86">
                  <c:v>277</c:v>
                </c:pt>
                <c:pt idx="87">
                  <c:v>283</c:v>
                </c:pt>
                <c:pt idx="88">
                  <c:v>261</c:v>
                </c:pt>
                <c:pt idx="89">
                  <c:v>279</c:v>
                </c:pt>
                <c:pt idx="90">
                  <c:v>281</c:v>
                </c:pt>
                <c:pt idx="91">
                  <c:v>281</c:v>
                </c:pt>
                <c:pt idx="95">
                  <c:v>140</c:v>
                </c:pt>
                <c:pt idx="96">
                  <c:v>193</c:v>
                </c:pt>
                <c:pt idx="97">
                  <c:v>227</c:v>
                </c:pt>
                <c:pt idx="98">
                  <c:v>222</c:v>
                </c:pt>
                <c:pt idx="99">
                  <c:v>218</c:v>
                </c:pt>
                <c:pt idx="100">
                  <c:v>244</c:v>
                </c:pt>
                <c:pt idx="101">
                  <c:v>245</c:v>
                </c:pt>
                <c:pt idx="102">
                  <c:v>249</c:v>
                </c:pt>
                <c:pt idx="103">
                  <c:v>212</c:v>
                </c:pt>
                <c:pt idx="104">
                  <c:v>216</c:v>
                </c:pt>
                <c:pt idx="105">
                  <c:v>196</c:v>
                </c:pt>
                <c:pt idx="106">
                  <c:v>192</c:v>
                </c:pt>
                <c:pt idx="107">
                  <c:v>208</c:v>
                </c:pt>
                <c:pt idx="108">
                  <c:v>172</c:v>
                </c:pt>
                <c:pt idx="109">
                  <c:v>125</c:v>
                </c:pt>
                <c:pt idx="111">
                  <c:v>203</c:v>
                </c:pt>
                <c:pt idx="112">
                  <c:v>228</c:v>
                </c:pt>
                <c:pt idx="113">
                  <c:v>232</c:v>
                </c:pt>
                <c:pt idx="114">
                  <c:v>227</c:v>
                </c:pt>
                <c:pt idx="115">
                  <c:v>144</c:v>
                </c:pt>
                <c:pt idx="116">
                  <c:v>162</c:v>
                </c:pt>
                <c:pt idx="117">
                  <c:v>183</c:v>
                </c:pt>
                <c:pt idx="118">
                  <c:v>206</c:v>
                </c:pt>
                <c:pt idx="119">
                  <c:v>187</c:v>
                </c:pt>
                <c:pt idx="120">
                  <c:v>208</c:v>
                </c:pt>
                <c:pt idx="121">
                  <c:v>185</c:v>
                </c:pt>
                <c:pt idx="122">
                  <c:v>173</c:v>
                </c:pt>
                <c:pt idx="123">
                  <c:v>170</c:v>
                </c:pt>
                <c:pt idx="124">
                  <c:v>161</c:v>
                </c:pt>
                <c:pt idx="125">
                  <c:v>152</c:v>
                </c:pt>
                <c:pt idx="126">
                  <c:v>155</c:v>
                </c:pt>
                <c:pt idx="127">
                  <c:v>186</c:v>
                </c:pt>
                <c:pt idx="128">
                  <c:v>195</c:v>
                </c:pt>
                <c:pt idx="129">
                  <c:v>185</c:v>
                </c:pt>
                <c:pt idx="131">
                  <c:v>199</c:v>
                </c:pt>
                <c:pt idx="132">
                  <c:v>206</c:v>
                </c:pt>
                <c:pt idx="133">
                  <c:v>187</c:v>
                </c:pt>
                <c:pt idx="134">
                  <c:v>190</c:v>
                </c:pt>
                <c:pt idx="135">
                  <c:v>170</c:v>
                </c:pt>
                <c:pt idx="136">
                  <c:v>186</c:v>
                </c:pt>
                <c:pt idx="137">
                  <c:v>186</c:v>
                </c:pt>
                <c:pt idx="138">
                  <c:v>192</c:v>
                </c:pt>
                <c:pt idx="139">
                  <c:v>186</c:v>
                </c:pt>
                <c:pt idx="140">
                  <c:v>200</c:v>
                </c:pt>
                <c:pt idx="141">
                  <c:v>203</c:v>
                </c:pt>
                <c:pt idx="142">
                  <c:v>156</c:v>
                </c:pt>
                <c:pt idx="143">
                  <c:v>193</c:v>
                </c:pt>
                <c:pt idx="144">
                  <c:v>194</c:v>
                </c:pt>
                <c:pt idx="145">
                  <c:v>192</c:v>
                </c:pt>
                <c:pt idx="146">
                  <c:v>189</c:v>
                </c:pt>
                <c:pt idx="147">
                  <c:v>170</c:v>
                </c:pt>
                <c:pt idx="148">
                  <c:v>173</c:v>
                </c:pt>
                <c:pt idx="149">
                  <c:v>171</c:v>
                </c:pt>
                <c:pt idx="150">
                  <c:v>169</c:v>
                </c:pt>
                <c:pt idx="151">
                  <c:v>144</c:v>
                </c:pt>
                <c:pt idx="152">
                  <c:v>150</c:v>
                </c:pt>
                <c:pt idx="153">
                  <c:v>134</c:v>
                </c:pt>
                <c:pt idx="154">
                  <c:v>130</c:v>
                </c:pt>
                <c:pt idx="155">
                  <c:v>124</c:v>
                </c:pt>
                <c:pt idx="156">
                  <c:v>103</c:v>
                </c:pt>
                <c:pt idx="157">
                  <c:v>80</c:v>
                </c:pt>
                <c:pt idx="158">
                  <c:v>68</c:v>
                </c:pt>
                <c:pt idx="159">
                  <c:v>60</c:v>
                </c:pt>
                <c:pt idx="160">
                  <c:v>48</c:v>
                </c:pt>
                <c:pt idx="161">
                  <c:v>41</c:v>
                </c:pt>
                <c:pt idx="162">
                  <c:v>40</c:v>
                </c:pt>
                <c:pt idx="163">
                  <c:v>34</c:v>
                </c:pt>
                <c:pt idx="164">
                  <c:v>30</c:v>
                </c:pt>
                <c:pt idx="165">
                  <c:v>21</c:v>
                </c:pt>
                <c:pt idx="166">
                  <c:v>19</c:v>
                </c:pt>
                <c:pt idx="167">
                  <c:v>0</c:v>
                </c:pt>
                <c:pt idx="168">
                  <c:v>0</c:v>
                </c:pt>
              </c:numCache>
            </c:numRef>
          </c:yVal>
          <c:smooth val="0"/>
          <c:extLst>
            <c:ext xmlns:c16="http://schemas.microsoft.com/office/drawing/2014/chart" uri="{C3380CC4-5D6E-409C-BE32-E72D297353CC}">
              <c16:uniqueId val="{00000000-5BD4-401F-B6F9-E0C33C8C278E}"/>
            </c:ext>
          </c:extLst>
        </c:ser>
        <c:dLbls>
          <c:showLegendKey val="0"/>
          <c:showVal val="0"/>
          <c:showCatName val="0"/>
          <c:showSerName val="0"/>
          <c:showPercent val="0"/>
          <c:showBubbleSize val="0"/>
        </c:dLbls>
        <c:axId val="1827092128"/>
        <c:axId val="1827091648"/>
      </c:scatterChart>
      <c:valAx>
        <c:axId val="1827092128"/>
        <c:scaling>
          <c:orientation val="minMax"/>
          <c:max val="46300"/>
          <c:min val="46120"/>
        </c:scaling>
        <c:delete val="0"/>
        <c:axPos val="b"/>
        <c:majorGridlines>
          <c:spPr>
            <a:ln w="9525" cap="flat" cmpd="sng" algn="ctr">
              <a:solidFill>
                <a:schemeClr val="tx1">
                  <a:lumMod val="15000"/>
                  <a:lumOff val="85000"/>
                </a:schemeClr>
              </a:solidFill>
              <a:round/>
            </a:ln>
            <a:effectLst/>
          </c:spPr>
        </c:majorGridlines>
        <c:numFmt formatCode="d\-mmm"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827091648"/>
        <c:crosses val="autoZero"/>
        <c:crossBetween val="midCat"/>
      </c:valAx>
      <c:valAx>
        <c:axId val="18270916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827092128"/>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3235848869736313E-2"/>
          <c:y val="0.1144242125984252"/>
          <c:w val="0.90452547014423967"/>
          <c:h val="0.82026420652945764"/>
        </c:manualLayout>
      </c:layout>
      <c:scatterChart>
        <c:scatterStyle val="lineMarker"/>
        <c:varyColors val="0"/>
        <c:ser>
          <c:idx val="0"/>
          <c:order val="0"/>
          <c:tx>
            <c:strRef>
              <c:f>Sheet1!$I$1</c:f>
              <c:strCache>
                <c:ptCount val="1"/>
                <c:pt idx="0">
                  <c:v>exit</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Sheet1!$A$6:$A$158</c:f>
              <c:numCache>
                <c:formatCode>m/d;@</c:formatCode>
                <c:ptCount val="153"/>
                <c:pt idx="0">
                  <c:v>45770</c:v>
                </c:pt>
                <c:pt idx="1">
                  <c:v>45771</c:v>
                </c:pt>
                <c:pt idx="2">
                  <c:v>45772</c:v>
                </c:pt>
                <c:pt idx="3">
                  <c:v>45773</c:v>
                </c:pt>
                <c:pt idx="4">
                  <c:v>45774</c:v>
                </c:pt>
                <c:pt idx="5">
                  <c:v>45775</c:v>
                </c:pt>
                <c:pt idx="6">
                  <c:v>45776</c:v>
                </c:pt>
                <c:pt idx="7">
                  <c:v>45777</c:v>
                </c:pt>
                <c:pt idx="8">
                  <c:v>45778</c:v>
                </c:pt>
                <c:pt idx="9">
                  <c:v>45779</c:v>
                </c:pt>
                <c:pt idx="10">
                  <c:v>45780</c:v>
                </c:pt>
                <c:pt idx="11">
                  <c:v>45781</c:v>
                </c:pt>
                <c:pt idx="12">
                  <c:v>45782</c:v>
                </c:pt>
                <c:pt idx="13">
                  <c:v>45783</c:v>
                </c:pt>
                <c:pt idx="14">
                  <c:v>45784</c:v>
                </c:pt>
                <c:pt idx="15">
                  <c:v>45785</c:v>
                </c:pt>
                <c:pt idx="16">
                  <c:v>45786</c:v>
                </c:pt>
                <c:pt idx="17">
                  <c:v>45787</c:v>
                </c:pt>
                <c:pt idx="18">
                  <c:v>45788</c:v>
                </c:pt>
                <c:pt idx="19">
                  <c:v>45789</c:v>
                </c:pt>
                <c:pt idx="20">
                  <c:v>45790</c:v>
                </c:pt>
                <c:pt idx="21">
                  <c:v>45791</c:v>
                </c:pt>
                <c:pt idx="22">
                  <c:v>45792</c:v>
                </c:pt>
                <c:pt idx="23">
                  <c:v>45793</c:v>
                </c:pt>
                <c:pt idx="24">
                  <c:v>45794</c:v>
                </c:pt>
                <c:pt idx="25">
                  <c:v>45795</c:v>
                </c:pt>
                <c:pt idx="26">
                  <c:v>45796</c:v>
                </c:pt>
                <c:pt idx="27">
                  <c:v>45797</c:v>
                </c:pt>
                <c:pt idx="28">
                  <c:v>45798</c:v>
                </c:pt>
                <c:pt idx="29">
                  <c:v>45799</c:v>
                </c:pt>
                <c:pt idx="30">
                  <c:v>45800</c:v>
                </c:pt>
                <c:pt idx="31">
                  <c:v>45801</c:v>
                </c:pt>
                <c:pt idx="32">
                  <c:v>45802</c:v>
                </c:pt>
                <c:pt idx="33">
                  <c:v>45803</c:v>
                </c:pt>
                <c:pt idx="34">
                  <c:v>45804</c:v>
                </c:pt>
                <c:pt idx="35">
                  <c:v>45805</c:v>
                </c:pt>
                <c:pt idx="36">
                  <c:v>45806</c:v>
                </c:pt>
                <c:pt idx="37">
                  <c:v>45807</c:v>
                </c:pt>
                <c:pt idx="38">
                  <c:v>45808</c:v>
                </c:pt>
                <c:pt idx="39">
                  <c:v>45809</c:v>
                </c:pt>
                <c:pt idx="40">
                  <c:v>45810</c:v>
                </c:pt>
                <c:pt idx="41">
                  <c:v>45811</c:v>
                </c:pt>
                <c:pt idx="42">
                  <c:v>45812</c:v>
                </c:pt>
                <c:pt idx="43">
                  <c:v>45813</c:v>
                </c:pt>
                <c:pt idx="44">
                  <c:v>45814</c:v>
                </c:pt>
                <c:pt idx="45">
                  <c:v>45815</c:v>
                </c:pt>
                <c:pt idx="46">
                  <c:v>45816</c:v>
                </c:pt>
                <c:pt idx="47">
                  <c:v>45817</c:v>
                </c:pt>
                <c:pt idx="48">
                  <c:v>45818</c:v>
                </c:pt>
                <c:pt idx="49">
                  <c:v>45819</c:v>
                </c:pt>
                <c:pt idx="50">
                  <c:v>45820</c:v>
                </c:pt>
                <c:pt idx="51">
                  <c:v>45821</c:v>
                </c:pt>
                <c:pt idx="52">
                  <c:v>45822</c:v>
                </c:pt>
                <c:pt idx="53">
                  <c:v>45823</c:v>
                </c:pt>
                <c:pt idx="54">
                  <c:v>45824</c:v>
                </c:pt>
                <c:pt idx="55">
                  <c:v>45825</c:v>
                </c:pt>
                <c:pt idx="56">
                  <c:v>45826</c:v>
                </c:pt>
                <c:pt idx="57">
                  <c:v>45827</c:v>
                </c:pt>
                <c:pt idx="58">
                  <c:v>45828</c:v>
                </c:pt>
                <c:pt idx="59">
                  <c:v>45829</c:v>
                </c:pt>
                <c:pt idx="60">
                  <c:v>45830</c:v>
                </c:pt>
                <c:pt idx="61">
                  <c:v>45831</c:v>
                </c:pt>
                <c:pt idx="62">
                  <c:v>45832</c:v>
                </c:pt>
                <c:pt idx="63">
                  <c:v>45833</c:v>
                </c:pt>
                <c:pt idx="64">
                  <c:v>45834</c:v>
                </c:pt>
                <c:pt idx="65">
                  <c:v>45835</c:v>
                </c:pt>
                <c:pt idx="66">
                  <c:v>45836</c:v>
                </c:pt>
                <c:pt idx="67">
                  <c:v>45837</c:v>
                </c:pt>
                <c:pt idx="68">
                  <c:v>45838</c:v>
                </c:pt>
                <c:pt idx="69">
                  <c:v>45839</c:v>
                </c:pt>
                <c:pt idx="70">
                  <c:v>45840</c:v>
                </c:pt>
                <c:pt idx="71">
                  <c:v>45841</c:v>
                </c:pt>
                <c:pt idx="72">
                  <c:v>45842</c:v>
                </c:pt>
                <c:pt idx="73">
                  <c:v>45843</c:v>
                </c:pt>
                <c:pt idx="74">
                  <c:v>45844</c:v>
                </c:pt>
                <c:pt idx="75">
                  <c:v>45845</c:v>
                </c:pt>
                <c:pt idx="76">
                  <c:v>45846</c:v>
                </c:pt>
                <c:pt idx="77">
                  <c:v>45847</c:v>
                </c:pt>
                <c:pt idx="78">
                  <c:v>45848</c:v>
                </c:pt>
                <c:pt idx="79">
                  <c:v>45849</c:v>
                </c:pt>
                <c:pt idx="80">
                  <c:v>45850</c:v>
                </c:pt>
                <c:pt idx="81">
                  <c:v>45851</c:v>
                </c:pt>
                <c:pt idx="82">
                  <c:v>45852</c:v>
                </c:pt>
                <c:pt idx="83">
                  <c:v>45853</c:v>
                </c:pt>
                <c:pt idx="84">
                  <c:v>45854</c:v>
                </c:pt>
                <c:pt idx="85">
                  <c:v>45855</c:v>
                </c:pt>
                <c:pt idx="86">
                  <c:v>45856</c:v>
                </c:pt>
                <c:pt idx="87">
                  <c:v>45857</c:v>
                </c:pt>
                <c:pt idx="88">
                  <c:v>45858</c:v>
                </c:pt>
                <c:pt idx="89">
                  <c:v>45859</c:v>
                </c:pt>
                <c:pt idx="90">
                  <c:v>45860</c:v>
                </c:pt>
                <c:pt idx="91">
                  <c:v>45861</c:v>
                </c:pt>
                <c:pt idx="92">
                  <c:v>45862</c:v>
                </c:pt>
                <c:pt idx="93">
                  <c:v>45863</c:v>
                </c:pt>
                <c:pt idx="94">
                  <c:v>45864</c:v>
                </c:pt>
                <c:pt idx="95">
                  <c:v>45865</c:v>
                </c:pt>
                <c:pt idx="96">
                  <c:v>45866</c:v>
                </c:pt>
                <c:pt idx="97">
                  <c:v>45867</c:v>
                </c:pt>
                <c:pt idx="98">
                  <c:v>45868</c:v>
                </c:pt>
                <c:pt idx="99">
                  <c:v>45869</c:v>
                </c:pt>
                <c:pt idx="100">
                  <c:v>45870</c:v>
                </c:pt>
                <c:pt idx="101">
                  <c:v>45871</c:v>
                </c:pt>
                <c:pt idx="102">
                  <c:v>45872</c:v>
                </c:pt>
                <c:pt idx="103">
                  <c:v>45873</c:v>
                </c:pt>
                <c:pt idx="104">
                  <c:v>45874</c:v>
                </c:pt>
                <c:pt idx="105">
                  <c:v>45875</c:v>
                </c:pt>
                <c:pt idx="106">
                  <c:v>45876</c:v>
                </c:pt>
                <c:pt idx="107">
                  <c:v>45877</c:v>
                </c:pt>
                <c:pt idx="108">
                  <c:v>45878</c:v>
                </c:pt>
                <c:pt idx="109">
                  <c:v>45879</c:v>
                </c:pt>
                <c:pt idx="110">
                  <c:v>45880</c:v>
                </c:pt>
                <c:pt idx="111">
                  <c:v>45881</c:v>
                </c:pt>
                <c:pt idx="112">
                  <c:v>45882</c:v>
                </c:pt>
                <c:pt idx="113">
                  <c:v>45883</c:v>
                </c:pt>
                <c:pt idx="114">
                  <c:v>45884</c:v>
                </c:pt>
                <c:pt idx="115">
                  <c:v>45885</c:v>
                </c:pt>
                <c:pt idx="116">
                  <c:v>45886</c:v>
                </c:pt>
                <c:pt idx="117">
                  <c:v>45887</c:v>
                </c:pt>
                <c:pt idx="118">
                  <c:v>45888</c:v>
                </c:pt>
                <c:pt idx="119">
                  <c:v>45889</c:v>
                </c:pt>
                <c:pt idx="120">
                  <c:v>45890</c:v>
                </c:pt>
                <c:pt idx="121">
                  <c:v>45891</c:v>
                </c:pt>
                <c:pt idx="122">
                  <c:v>45892</c:v>
                </c:pt>
                <c:pt idx="123">
                  <c:v>45893</c:v>
                </c:pt>
                <c:pt idx="124">
                  <c:v>45894</c:v>
                </c:pt>
                <c:pt idx="125">
                  <c:v>45895</c:v>
                </c:pt>
                <c:pt idx="126">
                  <c:v>45896</c:v>
                </c:pt>
                <c:pt idx="127">
                  <c:v>45897</c:v>
                </c:pt>
                <c:pt idx="128">
                  <c:v>45898</c:v>
                </c:pt>
                <c:pt idx="129">
                  <c:v>45899</c:v>
                </c:pt>
                <c:pt idx="130">
                  <c:v>45900</c:v>
                </c:pt>
                <c:pt idx="131">
                  <c:v>45901</c:v>
                </c:pt>
                <c:pt idx="132">
                  <c:v>45902</c:v>
                </c:pt>
                <c:pt idx="133">
                  <c:v>45903</c:v>
                </c:pt>
                <c:pt idx="134">
                  <c:v>45904</c:v>
                </c:pt>
                <c:pt idx="135">
                  <c:v>45905</c:v>
                </c:pt>
                <c:pt idx="136">
                  <c:v>45906</c:v>
                </c:pt>
                <c:pt idx="137">
                  <c:v>45907</c:v>
                </c:pt>
                <c:pt idx="138">
                  <c:v>45908</c:v>
                </c:pt>
                <c:pt idx="139">
                  <c:v>45909</c:v>
                </c:pt>
                <c:pt idx="140">
                  <c:v>45910</c:v>
                </c:pt>
                <c:pt idx="141">
                  <c:v>45911</c:v>
                </c:pt>
                <c:pt idx="142">
                  <c:v>45912</c:v>
                </c:pt>
                <c:pt idx="143">
                  <c:v>45913</c:v>
                </c:pt>
                <c:pt idx="144">
                  <c:v>45914</c:v>
                </c:pt>
                <c:pt idx="145">
                  <c:v>45915</c:v>
                </c:pt>
                <c:pt idx="146">
                  <c:v>45916</c:v>
                </c:pt>
                <c:pt idx="147">
                  <c:v>45917</c:v>
                </c:pt>
                <c:pt idx="148">
                  <c:v>45918</c:v>
                </c:pt>
              </c:numCache>
            </c:numRef>
          </c:xVal>
          <c:yVal>
            <c:numRef>
              <c:f>Sheet1!$I$6:$I$158</c:f>
              <c:numCache>
                <c:formatCode>General</c:formatCode>
                <c:ptCount val="153"/>
                <c:pt idx="0">
                  <c:v>28.439888888888898</c:v>
                </c:pt>
                <c:pt idx="1">
                  <c:v>31.826777777777799</c:v>
                </c:pt>
                <c:pt idx="2">
                  <c:v>25.195777777777799</c:v>
                </c:pt>
                <c:pt idx="4">
                  <c:v>38.478999999999999</c:v>
                </c:pt>
                <c:pt idx="5">
                  <c:v>31.764444444444401</c:v>
                </c:pt>
                <c:pt idx="6">
                  <c:v>31.761666666666699</c:v>
                </c:pt>
                <c:pt idx="7">
                  <c:v>33.994333333333302</c:v>
                </c:pt>
                <c:pt idx="8">
                  <c:v>36.786999999999999</c:v>
                </c:pt>
                <c:pt idx="9">
                  <c:v>34.5501111111111</c:v>
                </c:pt>
                <c:pt idx="10">
                  <c:v>33.115555555555602</c:v>
                </c:pt>
                <c:pt idx="13">
                  <c:v>33.317999999999998</c:v>
                </c:pt>
                <c:pt idx="14">
                  <c:v>32.990111111111098</c:v>
                </c:pt>
                <c:pt idx="15">
                  <c:v>33.191777777777801</c:v>
                </c:pt>
                <c:pt idx="17">
                  <c:v>40.991333333333301</c:v>
                </c:pt>
                <c:pt idx="18">
                  <c:v>39.2742222222222</c:v>
                </c:pt>
                <c:pt idx="19">
                  <c:v>33.490333333333297</c:v>
                </c:pt>
                <c:pt idx="20">
                  <c:v>31.551222222222201</c:v>
                </c:pt>
                <c:pt idx="22">
                  <c:v>36.350444444444399</c:v>
                </c:pt>
                <c:pt idx="23">
                  <c:v>36.142666666666699</c:v>
                </c:pt>
                <c:pt idx="25">
                  <c:v>31.252222222222201</c:v>
                </c:pt>
                <c:pt idx="26">
                  <c:v>52.607444444444397</c:v>
                </c:pt>
                <c:pt idx="32">
                  <c:v>35.078888888888898</c:v>
                </c:pt>
                <c:pt idx="33">
                  <c:v>37.0525555555556</c:v>
                </c:pt>
                <c:pt idx="37">
                  <c:v>34.7543333333333</c:v>
                </c:pt>
                <c:pt idx="38">
                  <c:v>35.631999999999998</c:v>
                </c:pt>
                <c:pt idx="39">
                  <c:v>38.4896666666667</c:v>
                </c:pt>
                <c:pt idx="40">
                  <c:v>33.982333333333301</c:v>
                </c:pt>
                <c:pt idx="41">
                  <c:v>33.247666666666703</c:v>
                </c:pt>
                <c:pt idx="42">
                  <c:v>31.663333333333298</c:v>
                </c:pt>
                <c:pt idx="43">
                  <c:v>24.458777777777801</c:v>
                </c:pt>
                <c:pt idx="44">
                  <c:v>31.960888888888899</c:v>
                </c:pt>
                <c:pt idx="45">
                  <c:v>32.866222222222198</c:v>
                </c:pt>
                <c:pt idx="52">
                  <c:v>26.511777777777802</c:v>
                </c:pt>
                <c:pt idx="53">
                  <c:v>25.6666666666667</c:v>
                </c:pt>
                <c:pt idx="54">
                  <c:v>25.596</c:v>
                </c:pt>
                <c:pt idx="55">
                  <c:v>17.843666666666699</c:v>
                </c:pt>
                <c:pt idx="56">
                  <c:v>20.2422222222222</c:v>
                </c:pt>
                <c:pt idx="57">
                  <c:v>11.1327777777778</c:v>
                </c:pt>
                <c:pt idx="58">
                  <c:v>19.3333333333333</c:v>
                </c:pt>
                <c:pt idx="59">
                  <c:v>19.7234444444444</c:v>
                </c:pt>
                <c:pt idx="60">
                  <c:v>19.134222222222199</c:v>
                </c:pt>
                <c:pt idx="61">
                  <c:v>22.0717777777778</c:v>
                </c:pt>
                <c:pt idx="62">
                  <c:v>21.4982222222222</c:v>
                </c:pt>
                <c:pt idx="63">
                  <c:v>20.600666666666701</c:v>
                </c:pt>
                <c:pt idx="64">
                  <c:v>23.176777777777801</c:v>
                </c:pt>
                <c:pt idx="65">
                  <c:v>19.702666666666701</c:v>
                </c:pt>
                <c:pt idx="66">
                  <c:v>18.4805555555556</c:v>
                </c:pt>
                <c:pt idx="67">
                  <c:v>19.584</c:v>
                </c:pt>
                <c:pt idx="68">
                  <c:v>17.1902222222222</c:v>
                </c:pt>
                <c:pt idx="69">
                  <c:v>45.334111111111099</c:v>
                </c:pt>
                <c:pt idx="70">
                  <c:v>19.944666666666699</c:v>
                </c:pt>
                <c:pt idx="71">
                  <c:v>20.561222222222199</c:v>
                </c:pt>
                <c:pt idx="72">
                  <c:v>21.533000000000001</c:v>
                </c:pt>
                <c:pt idx="73">
                  <c:v>19.419777777777799</c:v>
                </c:pt>
                <c:pt idx="74">
                  <c:v>21.631</c:v>
                </c:pt>
                <c:pt idx="75">
                  <c:v>18.691333333333301</c:v>
                </c:pt>
                <c:pt idx="76">
                  <c:v>16.160777777777799</c:v>
                </c:pt>
                <c:pt idx="77">
                  <c:v>19.915111111111099</c:v>
                </c:pt>
                <c:pt idx="78">
                  <c:v>17.711222222222201</c:v>
                </c:pt>
                <c:pt idx="79">
                  <c:v>20.507666666666701</c:v>
                </c:pt>
                <c:pt idx="80">
                  <c:v>18.984444444444399</c:v>
                </c:pt>
                <c:pt idx="84">
                  <c:v>20.021999999999998</c:v>
                </c:pt>
                <c:pt idx="85">
                  <c:v>22.597999999999999</c:v>
                </c:pt>
                <c:pt idx="86">
                  <c:v>24.000222222222199</c:v>
                </c:pt>
                <c:pt idx="87">
                  <c:v>22.775666666666702</c:v>
                </c:pt>
                <c:pt idx="88">
                  <c:v>20.696555555555602</c:v>
                </c:pt>
                <c:pt idx="89">
                  <c:v>20.683222222222199</c:v>
                </c:pt>
                <c:pt idx="90">
                  <c:v>22.9088888888889</c:v>
                </c:pt>
                <c:pt idx="91">
                  <c:v>20.441111111111098</c:v>
                </c:pt>
                <c:pt idx="92">
                  <c:v>21.359555555555598</c:v>
                </c:pt>
                <c:pt idx="93">
                  <c:v>18.0175555555556</c:v>
                </c:pt>
                <c:pt idx="94">
                  <c:v>18.208777777777801</c:v>
                </c:pt>
                <c:pt idx="95">
                  <c:v>17.3906666666667</c:v>
                </c:pt>
                <c:pt idx="96">
                  <c:v>19.2668888888889</c:v>
                </c:pt>
                <c:pt idx="97">
                  <c:v>21.445777777777799</c:v>
                </c:pt>
                <c:pt idx="98">
                  <c:v>11.2041111111111</c:v>
                </c:pt>
                <c:pt idx="100">
                  <c:v>20.013555555555602</c:v>
                </c:pt>
                <c:pt idx="101">
                  <c:v>14.8405555555556</c:v>
                </c:pt>
                <c:pt idx="102">
                  <c:v>15.0353333333333</c:v>
                </c:pt>
                <c:pt idx="103">
                  <c:v>17.068111111111101</c:v>
                </c:pt>
                <c:pt idx="104">
                  <c:v>18.0965555555556</c:v>
                </c:pt>
                <c:pt idx="105">
                  <c:v>11.9178888888889</c:v>
                </c:pt>
                <c:pt idx="106">
                  <c:v>20.2524444444444</c:v>
                </c:pt>
                <c:pt idx="107">
                  <c:v>17.831888888888901</c:v>
                </c:pt>
                <c:pt idx="108">
                  <c:v>18.619333333333302</c:v>
                </c:pt>
                <c:pt idx="109">
                  <c:v>17.7161111111111</c:v>
                </c:pt>
                <c:pt idx="110">
                  <c:v>20.889555555555599</c:v>
                </c:pt>
                <c:pt idx="111">
                  <c:v>20.607333333333301</c:v>
                </c:pt>
                <c:pt idx="112">
                  <c:v>21.1443333333333</c:v>
                </c:pt>
                <c:pt idx="113">
                  <c:v>20.287555555555599</c:v>
                </c:pt>
                <c:pt idx="114">
                  <c:v>24.256</c:v>
                </c:pt>
                <c:pt idx="115">
                  <c:v>20.906666666666698</c:v>
                </c:pt>
                <c:pt idx="116">
                  <c:v>23.8176666666667</c:v>
                </c:pt>
                <c:pt idx="117">
                  <c:v>22.001333333333299</c:v>
                </c:pt>
                <c:pt idx="118">
                  <c:v>25.066555555555599</c:v>
                </c:pt>
                <c:pt idx="120">
                  <c:v>25.377888888888901</c:v>
                </c:pt>
                <c:pt idx="121">
                  <c:v>24.316111111111098</c:v>
                </c:pt>
                <c:pt idx="122">
                  <c:v>22.0574444444444</c:v>
                </c:pt>
                <c:pt idx="123">
                  <c:v>22.315666666666701</c:v>
                </c:pt>
                <c:pt idx="124">
                  <c:v>27.508333333333301</c:v>
                </c:pt>
                <c:pt idx="125">
                  <c:v>26.880555555555599</c:v>
                </c:pt>
                <c:pt idx="126">
                  <c:v>26.369111111111099</c:v>
                </c:pt>
                <c:pt idx="127">
                  <c:v>26.352222222222199</c:v>
                </c:pt>
                <c:pt idx="128">
                  <c:v>25.058666666666699</c:v>
                </c:pt>
                <c:pt idx="129">
                  <c:v>24.411444444444399</c:v>
                </c:pt>
                <c:pt idx="130">
                  <c:v>28.186333333333302</c:v>
                </c:pt>
                <c:pt idx="131">
                  <c:v>28.033333333333299</c:v>
                </c:pt>
                <c:pt idx="132">
                  <c:v>28.508555555555599</c:v>
                </c:pt>
                <c:pt idx="133">
                  <c:v>27.077222222222201</c:v>
                </c:pt>
                <c:pt idx="134">
                  <c:v>28.739000000000001</c:v>
                </c:pt>
                <c:pt idx="135">
                  <c:v>28.5107777777778</c:v>
                </c:pt>
                <c:pt idx="136">
                  <c:v>26.578666666666699</c:v>
                </c:pt>
                <c:pt idx="137">
                  <c:v>28.008777777777802</c:v>
                </c:pt>
                <c:pt idx="138">
                  <c:v>31.9147777777778</c:v>
                </c:pt>
                <c:pt idx="139">
                  <c:v>30.177888888888901</c:v>
                </c:pt>
                <c:pt idx="140">
                  <c:v>32.371666666666698</c:v>
                </c:pt>
                <c:pt idx="141">
                  <c:v>31.710333333333299</c:v>
                </c:pt>
                <c:pt idx="142">
                  <c:v>32.322777777777802</c:v>
                </c:pt>
                <c:pt idx="143">
                  <c:v>28.489333333333299</c:v>
                </c:pt>
                <c:pt idx="144">
                  <c:v>34.984999999999999</c:v>
                </c:pt>
                <c:pt idx="145">
                  <c:v>34.459000000000003</c:v>
                </c:pt>
                <c:pt idx="146">
                  <c:v>28.459444444444401</c:v>
                </c:pt>
                <c:pt idx="148">
                  <c:v>33.421555555555599</c:v>
                </c:pt>
              </c:numCache>
            </c:numRef>
          </c:yVal>
          <c:smooth val="0"/>
          <c:extLst>
            <c:ext xmlns:c16="http://schemas.microsoft.com/office/drawing/2014/chart" uri="{C3380CC4-5D6E-409C-BE32-E72D297353CC}">
              <c16:uniqueId val="{00000000-32DA-43EA-A56B-E427C799879E}"/>
            </c:ext>
          </c:extLst>
        </c:ser>
        <c:dLbls>
          <c:showLegendKey val="0"/>
          <c:showVal val="0"/>
          <c:showCatName val="0"/>
          <c:showSerName val="0"/>
          <c:showPercent val="0"/>
          <c:showBubbleSize val="0"/>
        </c:dLbls>
        <c:axId val="1227467215"/>
        <c:axId val="1227467695"/>
      </c:scatterChart>
      <c:valAx>
        <c:axId val="1227467215"/>
        <c:scaling>
          <c:orientation val="minMax"/>
          <c:max val="45935"/>
          <c:min val="45775"/>
        </c:scaling>
        <c:delete val="0"/>
        <c:axPos val="b"/>
        <c:majorGridlines>
          <c:spPr>
            <a:ln w="9525" cap="flat" cmpd="sng" algn="ctr">
              <a:solidFill>
                <a:schemeClr val="tx1">
                  <a:lumMod val="15000"/>
                  <a:lumOff val="85000"/>
                </a:schemeClr>
              </a:solidFill>
              <a:round/>
            </a:ln>
            <a:effectLst/>
          </c:spPr>
        </c:majorGridlines>
        <c:numFmt formatCode="m/d;@"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227467695"/>
        <c:crosses val="autoZero"/>
        <c:crossBetween val="midCat"/>
      </c:valAx>
      <c:valAx>
        <c:axId val="1227467695"/>
        <c:scaling>
          <c:orientation val="minMax"/>
          <c:max val="45"/>
          <c:min val="15"/>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227467215"/>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b="1"/>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6180563969287621E-2"/>
          <c:y val="0.11247890593016582"/>
          <c:w val="0.93052887976556375"/>
          <c:h val="0.68396376186454666"/>
        </c:manualLayout>
      </c:layout>
      <c:lineChart>
        <c:grouping val="standard"/>
        <c:varyColors val="0"/>
        <c:ser>
          <c:idx val="1"/>
          <c:order val="1"/>
          <c:tx>
            <c:strRef>
              <c:f>Sheet1!$C$1</c:f>
              <c:strCache>
                <c:ptCount val="1"/>
                <c:pt idx="0">
                  <c:v>Flyby</c:v>
                </c:pt>
              </c:strCache>
            </c:strRef>
          </c:tx>
          <c:spPr>
            <a:ln w="28575" cap="rnd">
              <a:solidFill>
                <a:schemeClr val="accent2"/>
              </a:solidFill>
              <a:round/>
            </a:ln>
            <a:effectLst/>
          </c:spPr>
          <c:marker>
            <c:symbol val="none"/>
          </c:marker>
          <c:cat>
            <c:numRef>
              <c:f>Sheet1!$A$2:$A$33</c:f>
              <c:numCache>
                <c:formatCode>d\-mmm</c:formatCode>
                <c:ptCount val="32"/>
                <c:pt idx="0">
                  <c:v>45807</c:v>
                </c:pt>
                <c:pt idx="1">
                  <c:v>45808</c:v>
                </c:pt>
                <c:pt idx="2">
                  <c:v>45809</c:v>
                </c:pt>
                <c:pt idx="3">
                  <c:v>45810</c:v>
                </c:pt>
                <c:pt idx="4">
                  <c:v>45811</c:v>
                </c:pt>
                <c:pt idx="5">
                  <c:v>45812</c:v>
                </c:pt>
                <c:pt idx="6">
                  <c:v>45813</c:v>
                </c:pt>
                <c:pt idx="7">
                  <c:v>45814</c:v>
                </c:pt>
                <c:pt idx="8">
                  <c:v>45815</c:v>
                </c:pt>
                <c:pt idx="9">
                  <c:v>45816</c:v>
                </c:pt>
                <c:pt idx="10">
                  <c:v>45817</c:v>
                </c:pt>
                <c:pt idx="11">
                  <c:v>45818</c:v>
                </c:pt>
                <c:pt idx="12">
                  <c:v>45819</c:v>
                </c:pt>
                <c:pt idx="13">
                  <c:v>45820</c:v>
                </c:pt>
                <c:pt idx="14">
                  <c:v>45821</c:v>
                </c:pt>
                <c:pt idx="15">
                  <c:v>45822</c:v>
                </c:pt>
                <c:pt idx="16">
                  <c:v>45823</c:v>
                </c:pt>
                <c:pt idx="17">
                  <c:v>45824</c:v>
                </c:pt>
                <c:pt idx="18">
                  <c:v>45825</c:v>
                </c:pt>
                <c:pt idx="19">
                  <c:v>45826</c:v>
                </c:pt>
                <c:pt idx="20">
                  <c:v>45827</c:v>
                </c:pt>
                <c:pt idx="21">
                  <c:v>45828</c:v>
                </c:pt>
                <c:pt idx="22">
                  <c:v>45829</c:v>
                </c:pt>
                <c:pt idx="23">
                  <c:v>45830</c:v>
                </c:pt>
                <c:pt idx="24">
                  <c:v>45831</c:v>
                </c:pt>
                <c:pt idx="25">
                  <c:v>45832</c:v>
                </c:pt>
                <c:pt idx="26">
                  <c:v>45833</c:v>
                </c:pt>
                <c:pt idx="27">
                  <c:v>45834</c:v>
                </c:pt>
                <c:pt idx="28">
                  <c:v>45835</c:v>
                </c:pt>
                <c:pt idx="29">
                  <c:v>45836</c:v>
                </c:pt>
                <c:pt idx="30">
                  <c:v>45837</c:v>
                </c:pt>
                <c:pt idx="31">
                  <c:v>45838</c:v>
                </c:pt>
              </c:numCache>
            </c:numRef>
          </c:cat>
          <c:val>
            <c:numRef>
              <c:f>Sheet1!$C$2:$C$33</c:f>
              <c:numCache>
                <c:formatCode>General</c:formatCode>
                <c:ptCount val="32"/>
                <c:pt idx="0">
                  <c:v>154</c:v>
                </c:pt>
                <c:pt idx="1">
                  <c:v>138</c:v>
                </c:pt>
                <c:pt idx="2">
                  <c:v>408</c:v>
                </c:pt>
                <c:pt idx="3">
                  <c:v>548</c:v>
                </c:pt>
                <c:pt idx="4">
                  <c:v>1184</c:v>
                </c:pt>
                <c:pt idx="5">
                  <c:v>1254</c:v>
                </c:pt>
                <c:pt idx="6">
                  <c:v>1814</c:v>
                </c:pt>
                <c:pt idx="7">
                  <c:v>1683</c:v>
                </c:pt>
                <c:pt idx="8">
                  <c:v>1472</c:v>
                </c:pt>
                <c:pt idx="15">
                  <c:v>464</c:v>
                </c:pt>
                <c:pt idx="16">
                  <c:v>384</c:v>
                </c:pt>
                <c:pt idx="17">
                  <c:v>229</c:v>
                </c:pt>
                <c:pt idx="18">
                  <c:v>27</c:v>
                </c:pt>
                <c:pt idx="19">
                  <c:v>88</c:v>
                </c:pt>
                <c:pt idx="20">
                  <c:v>72</c:v>
                </c:pt>
                <c:pt idx="21">
                  <c:v>75</c:v>
                </c:pt>
                <c:pt idx="22">
                  <c:v>64</c:v>
                </c:pt>
                <c:pt idx="23">
                  <c:v>24</c:v>
                </c:pt>
                <c:pt idx="24">
                  <c:v>1373</c:v>
                </c:pt>
                <c:pt idx="25">
                  <c:v>533</c:v>
                </c:pt>
                <c:pt idx="26">
                  <c:v>266</c:v>
                </c:pt>
                <c:pt idx="27">
                  <c:v>439</c:v>
                </c:pt>
                <c:pt idx="28">
                  <c:v>239</c:v>
                </c:pt>
                <c:pt idx="29">
                  <c:v>66</c:v>
                </c:pt>
                <c:pt idx="30">
                  <c:v>61</c:v>
                </c:pt>
                <c:pt idx="31">
                  <c:v>86</c:v>
                </c:pt>
              </c:numCache>
            </c:numRef>
          </c:val>
          <c:smooth val="0"/>
          <c:extLst>
            <c:ext xmlns:c16="http://schemas.microsoft.com/office/drawing/2014/chart" uri="{C3380CC4-5D6E-409C-BE32-E72D297353CC}">
              <c16:uniqueId val="{00000000-89F4-4189-8D6F-856DA66BF055}"/>
            </c:ext>
          </c:extLst>
        </c:ser>
        <c:dLbls>
          <c:showLegendKey val="0"/>
          <c:showVal val="0"/>
          <c:showCatName val="0"/>
          <c:showSerName val="0"/>
          <c:showPercent val="0"/>
          <c:showBubbleSize val="0"/>
        </c:dLbls>
        <c:marker val="1"/>
        <c:smooth val="0"/>
        <c:axId val="1880736944"/>
        <c:axId val="1880737424"/>
      </c:lineChart>
      <c:lineChart>
        <c:grouping val="standard"/>
        <c:varyColors val="0"/>
        <c:ser>
          <c:idx val="0"/>
          <c:order val="0"/>
          <c:tx>
            <c:strRef>
              <c:f>Sheet1!$B$1</c:f>
              <c:strCache>
                <c:ptCount val="1"/>
                <c:pt idx="0">
                  <c:v>Net Outflow</c:v>
                </c:pt>
              </c:strCache>
            </c:strRef>
          </c:tx>
          <c:spPr>
            <a:ln w="28575" cap="rnd">
              <a:solidFill>
                <a:schemeClr val="accent1"/>
              </a:solidFill>
              <a:round/>
            </a:ln>
            <a:effectLst/>
          </c:spPr>
          <c:marker>
            <c:symbol val="none"/>
          </c:marker>
          <c:cat>
            <c:numRef>
              <c:f>Sheet1!$A$2:$A$33</c:f>
              <c:numCache>
                <c:formatCode>d\-mmm</c:formatCode>
                <c:ptCount val="32"/>
                <c:pt idx="0">
                  <c:v>45807</c:v>
                </c:pt>
                <c:pt idx="1">
                  <c:v>45808</c:v>
                </c:pt>
                <c:pt idx="2">
                  <c:v>45809</c:v>
                </c:pt>
                <c:pt idx="3">
                  <c:v>45810</c:v>
                </c:pt>
                <c:pt idx="4">
                  <c:v>45811</c:v>
                </c:pt>
                <c:pt idx="5">
                  <c:v>45812</c:v>
                </c:pt>
                <c:pt idx="6">
                  <c:v>45813</c:v>
                </c:pt>
                <c:pt idx="7">
                  <c:v>45814</c:v>
                </c:pt>
                <c:pt idx="8">
                  <c:v>45815</c:v>
                </c:pt>
                <c:pt idx="9">
                  <c:v>45816</c:v>
                </c:pt>
                <c:pt idx="10">
                  <c:v>45817</c:v>
                </c:pt>
                <c:pt idx="11">
                  <c:v>45818</c:v>
                </c:pt>
                <c:pt idx="12">
                  <c:v>45819</c:v>
                </c:pt>
                <c:pt idx="13">
                  <c:v>45820</c:v>
                </c:pt>
                <c:pt idx="14">
                  <c:v>45821</c:v>
                </c:pt>
                <c:pt idx="15">
                  <c:v>45822</c:v>
                </c:pt>
                <c:pt idx="16">
                  <c:v>45823</c:v>
                </c:pt>
                <c:pt idx="17">
                  <c:v>45824</c:v>
                </c:pt>
                <c:pt idx="18">
                  <c:v>45825</c:v>
                </c:pt>
                <c:pt idx="19">
                  <c:v>45826</c:v>
                </c:pt>
                <c:pt idx="20">
                  <c:v>45827</c:v>
                </c:pt>
                <c:pt idx="21">
                  <c:v>45828</c:v>
                </c:pt>
                <c:pt idx="22">
                  <c:v>45829</c:v>
                </c:pt>
                <c:pt idx="23">
                  <c:v>45830</c:v>
                </c:pt>
                <c:pt idx="24">
                  <c:v>45831</c:v>
                </c:pt>
                <c:pt idx="25">
                  <c:v>45832</c:v>
                </c:pt>
                <c:pt idx="26">
                  <c:v>45833</c:v>
                </c:pt>
                <c:pt idx="27">
                  <c:v>45834</c:v>
                </c:pt>
                <c:pt idx="28">
                  <c:v>45835</c:v>
                </c:pt>
                <c:pt idx="29">
                  <c:v>45836</c:v>
                </c:pt>
                <c:pt idx="30">
                  <c:v>45837</c:v>
                </c:pt>
                <c:pt idx="31">
                  <c:v>45838</c:v>
                </c:pt>
              </c:numCache>
            </c:numRef>
          </c:cat>
          <c:val>
            <c:numRef>
              <c:f>Sheet1!$B$2:$B$33</c:f>
              <c:numCache>
                <c:formatCode>General</c:formatCode>
                <c:ptCount val="32"/>
                <c:pt idx="0">
                  <c:v>279</c:v>
                </c:pt>
                <c:pt idx="1">
                  <c:v>283</c:v>
                </c:pt>
                <c:pt idx="2">
                  <c:v>273</c:v>
                </c:pt>
                <c:pt idx="3">
                  <c:v>264</c:v>
                </c:pt>
                <c:pt idx="4">
                  <c:v>227</c:v>
                </c:pt>
                <c:pt idx="5">
                  <c:v>214</c:v>
                </c:pt>
                <c:pt idx="6">
                  <c:v>194</c:v>
                </c:pt>
                <c:pt idx="7">
                  <c:v>51</c:v>
                </c:pt>
                <c:pt idx="8">
                  <c:v>110</c:v>
                </c:pt>
                <c:pt idx="15">
                  <c:v>231</c:v>
                </c:pt>
                <c:pt idx="16">
                  <c:v>250</c:v>
                </c:pt>
                <c:pt idx="17">
                  <c:v>247</c:v>
                </c:pt>
                <c:pt idx="18">
                  <c:v>284</c:v>
                </c:pt>
                <c:pt idx="19">
                  <c:v>291</c:v>
                </c:pt>
                <c:pt idx="20">
                  <c:v>220</c:v>
                </c:pt>
                <c:pt idx="21">
                  <c:v>263</c:v>
                </c:pt>
                <c:pt idx="22">
                  <c:v>306</c:v>
                </c:pt>
                <c:pt idx="23">
                  <c:v>304</c:v>
                </c:pt>
                <c:pt idx="24">
                  <c:v>234</c:v>
                </c:pt>
                <c:pt idx="25">
                  <c:v>83</c:v>
                </c:pt>
                <c:pt idx="26">
                  <c:v>99</c:v>
                </c:pt>
                <c:pt idx="27">
                  <c:v>134</c:v>
                </c:pt>
                <c:pt idx="28">
                  <c:v>218</c:v>
                </c:pt>
                <c:pt idx="29">
                  <c:v>309</c:v>
                </c:pt>
                <c:pt idx="30">
                  <c:v>286</c:v>
                </c:pt>
                <c:pt idx="31">
                  <c:v>203</c:v>
                </c:pt>
              </c:numCache>
            </c:numRef>
          </c:val>
          <c:smooth val="0"/>
          <c:extLst>
            <c:ext xmlns:c16="http://schemas.microsoft.com/office/drawing/2014/chart" uri="{C3380CC4-5D6E-409C-BE32-E72D297353CC}">
              <c16:uniqueId val="{00000001-89F4-4189-8D6F-856DA66BF055}"/>
            </c:ext>
          </c:extLst>
        </c:ser>
        <c:dLbls>
          <c:showLegendKey val="0"/>
          <c:showVal val="0"/>
          <c:showCatName val="0"/>
          <c:showSerName val="0"/>
          <c:showPercent val="0"/>
          <c:showBubbleSize val="0"/>
        </c:dLbls>
        <c:marker val="1"/>
        <c:smooth val="0"/>
        <c:axId val="1890821152"/>
        <c:axId val="1890822592"/>
      </c:lineChart>
      <c:dateAx>
        <c:axId val="1880736944"/>
        <c:scaling>
          <c:orientation val="minMax"/>
        </c:scaling>
        <c:delete val="0"/>
        <c:axPos val="b"/>
        <c:numFmt formatCode="d\-mmm"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880737424"/>
        <c:crosses val="autoZero"/>
        <c:auto val="1"/>
        <c:lblOffset val="100"/>
        <c:baseTimeUnit val="days"/>
        <c:majorUnit val="2"/>
        <c:majorTimeUnit val="days"/>
      </c:dateAx>
      <c:valAx>
        <c:axId val="18807374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880736944"/>
        <c:crosses val="autoZero"/>
        <c:crossBetween val="between"/>
      </c:valAx>
      <c:valAx>
        <c:axId val="1890822592"/>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890821152"/>
        <c:crosses val="max"/>
        <c:crossBetween val="between"/>
      </c:valAx>
      <c:dateAx>
        <c:axId val="1890821152"/>
        <c:scaling>
          <c:orientation val="minMax"/>
        </c:scaling>
        <c:delete val="1"/>
        <c:axPos val="b"/>
        <c:numFmt formatCode="d\-mmm" sourceLinked="1"/>
        <c:majorTickMark val="out"/>
        <c:minorTickMark val="none"/>
        <c:tickLblPos val="nextTo"/>
        <c:crossAx val="1890822592"/>
        <c:crosses val="autoZero"/>
        <c:auto val="1"/>
        <c:lblOffset val="100"/>
        <c:baseTimeUnit val="days"/>
      </c:date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0.33638</cdr:x>
      <cdr:y>0.38111</cdr:y>
    </cdr:from>
    <cdr:to>
      <cdr:x>0.41767</cdr:x>
      <cdr:y>0.46395</cdr:y>
    </cdr:to>
    <cdr:sp macro="" textlink="">
      <cdr:nvSpPr>
        <cdr:cNvPr id="2" name="TextBox 1">
          <a:extLst xmlns:a="http://schemas.openxmlformats.org/drawingml/2006/main">
            <a:ext uri="{FF2B5EF4-FFF2-40B4-BE49-F238E27FC236}">
              <a16:creationId xmlns:a16="http://schemas.microsoft.com/office/drawing/2014/main" id="{7BA4290D-2843-82C8-7800-035AC599955A}"/>
            </a:ext>
          </a:extLst>
        </cdr:cNvPr>
        <cdr:cNvSpPr txBox="1"/>
      </cdr:nvSpPr>
      <cdr:spPr>
        <a:xfrm xmlns:a="http://schemas.openxmlformats.org/drawingml/2006/main">
          <a:off x="3784257" y="1509970"/>
          <a:ext cx="914400" cy="328226"/>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US" sz="1400" kern="1200"/>
            <a:t>Disk Crash</a:t>
          </a:r>
        </a:p>
      </cdr:txBody>
    </cdr:sp>
  </cdr:relSizeAnchor>
  <cdr:relSizeAnchor xmlns:cdr="http://schemas.openxmlformats.org/drawingml/2006/chartDrawing">
    <cdr:from>
      <cdr:x>0.21625</cdr:x>
      <cdr:y>0.05299</cdr:y>
    </cdr:from>
    <cdr:to>
      <cdr:x>0.29753</cdr:x>
      <cdr:y>0.22192</cdr:y>
    </cdr:to>
    <cdr:sp macro="" textlink="">
      <cdr:nvSpPr>
        <cdr:cNvPr id="3" name="TextBox 2">
          <a:extLst xmlns:a="http://schemas.openxmlformats.org/drawingml/2006/main">
            <a:ext uri="{FF2B5EF4-FFF2-40B4-BE49-F238E27FC236}">
              <a16:creationId xmlns:a16="http://schemas.microsoft.com/office/drawing/2014/main" id="{B35E30D1-4E0B-E292-9E91-42F5CBDE5E2C}"/>
            </a:ext>
          </a:extLst>
        </cdr:cNvPr>
        <cdr:cNvSpPr txBox="1"/>
      </cdr:nvSpPr>
      <cdr:spPr>
        <a:xfrm xmlns:a="http://schemas.openxmlformats.org/drawingml/2006/main">
          <a:off x="2432737" y="209937"/>
          <a:ext cx="914400" cy="669325"/>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pPr algn="ctr"/>
          <a:r>
            <a:rPr lang="en-US" sz="1200" b="1" kern="1200"/>
            <a:t>Parturition</a:t>
          </a:r>
        </a:p>
        <a:p xmlns:a="http://schemas.openxmlformats.org/drawingml/2006/main">
          <a:pPr algn="ctr"/>
          <a:r>
            <a:rPr lang="en-US" sz="1200" b="1" kern="1200"/>
            <a:t>Approximate</a:t>
          </a:r>
        </a:p>
        <a:p xmlns:a="http://schemas.openxmlformats.org/drawingml/2006/main">
          <a:pPr algn="ctr"/>
          <a:endParaRPr lang="en-US" sz="1100" kern="1200"/>
        </a:p>
      </cdr:txBody>
    </cdr:sp>
  </cdr:relSizeAnchor>
  <cdr:relSizeAnchor xmlns:cdr="http://schemas.openxmlformats.org/drawingml/2006/chartDrawing">
    <cdr:from>
      <cdr:x>0.71905</cdr:x>
      <cdr:y>0.05343</cdr:y>
    </cdr:from>
    <cdr:to>
      <cdr:x>0.80033</cdr:x>
      <cdr:y>0.16551</cdr:y>
    </cdr:to>
    <cdr:sp macro="" textlink="">
      <cdr:nvSpPr>
        <cdr:cNvPr id="4" name="TextBox 1">
          <a:extLst xmlns:a="http://schemas.openxmlformats.org/drawingml/2006/main">
            <a:ext uri="{FF2B5EF4-FFF2-40B4-BE49-F238E27FC236}">
              <a16:creationId xmlns:a16="http://schemas.microsoft.com/office/drawing/2014/main" id="{78DAF71E-1A01-4BC4-D364-81E0DF3638C3}"/>
            </a:ext>
          </a:extLst>
        </cdr:cNvPr>
        <cdr:cNvSpPr txBox="1"/>
      </cdr:nvSpPr>
      <cdr:spPr>
        <a:xfrm xmlns:a="http://schemas.openxmlformats.org/drawingml/2006/main">
          <a:off x="8089128" y="211695"/>
          <a:ext cx="914400" cy="444071"/>
        </a:xfrm>
        <a:prstGeom xmlns:a="http://schemas.openxmlformats.org/drawingml/2006/main" prst="rect">
          <a:avLst/>
        </a:prstGeom>
      </cdr:spPr>
      <cdr:txBody>
        <a:bodyPr xmlns:a="http://schemas.openxmlformats.org/drawingml/2006/main" wrap="non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100" b="1" kern="1200"/>
            <a:t>Volancy</a:t>
          </a:r>
        </a:p>
        <a:p xmlns:a="http://schemas.openxmlformats.org/drawingml/2006/main">
          <a:pPr algn="ctr"/>
          <a:r>
            <a:rPr lang="en-US" sz="1200" b="1" kern="1200"/>
            <a:t>Approximate</a:t>
          </a:r>
        </a:p>
      </cdr:txBody>
    </cdr:sp>
  </cdr:relSizeAnchor>
  <cdr:relSizeAnchor xmlns:cdr="http://schemas.openxmlformats.org/drawingml/2006/chartDrawing">
    <cdr:from>
      <cdr:x>0.254</cdr:x>
      <cdr:y>0.1537</cdr:y>
    </cdr:from>
    <cdr:to>
      <cdr:x>0.25458</cdr:x>
      <cdr:y>0.19268</cdr:y>
    </cdr:to>
    <cdr:cxnSp macro="">
      <cdr:nvCxnSpPr>
        <cdr:cNvPr id="6" name="Straight Arrow Connector 5">
          <a:extLst xmlns:a="http://schemas.openxmlformats.org/drawingml/2006/main">
            <a:ext uri="{FF2B5EF4-FFF2-40B4-BE49-F238E27FC236}">
              <a16:creationId xmlns:a16="http://schemas.microsoft.com/office/drawing/2014/main" id="{C136DBEB-5E9B-B07A-E636-EE57036B5CFD}"/>
            </a:ext>
          </a:extLst>
        </cdr:cNvPr>
        <cdr:cNvCxnSpPr/>
      </cdr:nvCxnSpPr>
      <cdr:spPr>
        <a:xfrm xmlns:a="http://schemas.openxmlformats.org/drawingml/2006/main">
          <a:off x="2857499" y="608958"/>
          <a:ext cx="6436" cy="154460"/>
        </a:xfrm>
        <a:prstGeom xmlns:a="http://schemas.openxmlformats.org/drawingml/2006/main" prst="straightConnector1">
          <a:avLst/>
        </a:prstGeom>
        <a:ln xmlns:a="http://schemas.openxmlformats.org/drawingml/2006/main">
          <a:tailEnd type="triangle"/>
        </a:ln>
      </cdr:spPr>
      <cdr:style>
        <a:lnRef xmlns:a="http://schemas.openxmlformats.org/drawingml/2006/main" idx="2">
          <a:schemeClr val="accent1"/>
        </a:lnRef>
        <a:fillRef xmlns:a="http://schemas.openxmlformats.org/drawingml/2006/main" idx="0">
          <a:schemeClr val="accent1"/>
        </a:fillRef>
        <a:effectRef xmlns:a="http://schemas.openxmlformats.org/drawingml/2006/main" idx="1">
          <a:schemeClr val="accent1"/>
        </a:effectRef>
        <a:fontRef xmlns:a="http://schemas.openxmlformats.org/drawingml/2006/main" idx="minor">
          <a:schemeClr val="tx1"/>
        </a:fontRef>
      </cdr:style>
    </cdr:cxnSp>
  </cdr:relSizeAnchor>
  <cdr:relSizeAnchor xmlns:cdr="http://schemas.openxmlformats.org/drawingml/2006/chartDrawing">
    <cdr:from>
      <cdr:x>0.75738</cdr:x>
      <cdr:y>0.14927</cdr:y>
    </cdr:from>
    <cdr:to>
      <cdr:x>0.75795</cdr:x>
      <cdr:y>0.18825</cdr:y>
    </cdr:to>
    <cdr:cxnSp macro="">
      <cdr:nvCxnSpPr>
        <cdr:cNvPr id="7" name="Straight Arrow Connector 6">
          <a:extLst xmlns:a="http://schemas.openxmlformats.org/drawingml/2006/main">
            <a:ext uri="{FF2B5EF4-FFF2-40B4-BE49-F238E27FC236}">
              <a16:creationId xmlns:a16="http://schemas.microsoft.com/office/drawing/2014/main" id="{D643D7FF-66FC-B92D-E179-06412FB98C37}"/>
            </a:ext>
          </a:extLst>
        </cdr:cNvPr>
        <cdr:cNvCxnSpPr/>
      </cdr:nvCxnSpPr>
      <cdr:spPr>
        <a:xfrm xmlns:a="http://schemas.openxmlformats.org/drawingml/2006/main">
          <a:off x="8520327" y="591408"/>
          <a:ext cx="6436" cy="154460"/>
        </a:xfrm>
        <a:prstGeom xmlns:a="http://schemas.openxmlformats.org/drawingml/2006/main" prst="straightConnector1">
          <a:avLst/>
        </a:prstGeom>
        <a:ln xmlns:a="http://schemas.openxmlformats.org/drawingml/2006/main">
          <a:tailEnd type="triangle"/>
        </a:ln>
      </cdr:spPr>
      <cdr:style>
        <a:lnRef xmlns:a="http://schemas.openxmlformats.org/drawingml/2006/main" idx="2">
          <a:schemeClr val="accent1"/>
        </a:lnRef>
        <a:fillRef xmlns:a="http://schemas.openxmlformats.org/drawingml/2006/main" idx="0">
          <a:schemeClr val="accent1"/>
        </a:fillRef>
        <a:effectRef xmlns:a="http://schemas.openxmlformats.org/drawingml/2006/main" idx="1">
          <a:schemeClr val="accent1"/>
        </a:effectRef>
        <a:fontRef xmlns:a="http://schemas.openxmlformats.org/drawingml/2006/main" idx="minor">
          <a:schemeClr val="tx1"/>
        </a:fontRef>
      </cdr:style>
    </cdr:cxnSp>
  </cdr:relSizeAnchor>
</c:userShapes>
</file>

<file path=ppt/media/image1.jpeg>
</file>

<file path=ppt/media/image2.JPG>
</file>

<file path=ppt/media/image3.jp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163" cy="4699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4022725" y="0"/>
            <a:ext cx="3078163" cy="469900"/>
          </a:xfrm>
          <a:prstGeom prst="rect">
            <a:avLst/>
          </a:prstGeom>
        </p:spPr>
        <p:txBody>
          <a:bodyPr vert="horz" lIns="91440" tIns="45720" rIns="91440" bIns="45720" rtlCol="0"/>
          <a:lstStyle>
            <a:lvl1pPr algn="r">
              <a:defRPr sz="1200"/>
            </a:lvl1pPr>
          </a:lstStyle>
          <a:p>
            <a:fld id="{6FE72893-136B-44AA-AA28-925D8702F9CD}" type="datetimeFigureOut">
              <a:rPr lang="en-US" smtClean="0"/>
              <a:t>1/13/2026</a:t>
            </a:fld>
            <a:endParaRPr lang="en-US" dirty="0"/>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709613" y="4518025"/>
            <a:ext cx="5683250" cy="369728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8575"/>
            <a:ext cx="3078163" cy="4699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4022725" y="8918575"/>
            <a:ext cx="3078163" cy="469900"/>
          </a:xfrm>
          <a:prstGeom prst="rect">
            <a:avLst/>
          </a:prstGeom>
        </p:spPr>
        <p:txBody>
          <a:bodyPr vert="horz" lIns="91440" tIns="45720" rIns="91440" bIns="45720" rtlCol="0" anchor="b"/>
          <a:lstStyle>
            <a:lvl1pPr algn="r">
              <a:defRPr sz="1200"/>
            </a:lvl1pPr>
          </a:lstStyle>
          <a:p>
            <a:fld id="{71592A71-2651-4E08-AE37-C93B7D2CEE86}" type="slidenum">
              <a:rPr lang="en-US" smtClean="0"/>
              <a:t>‹#›</a:t>
            </a:fld>
            <a:endParaRPr lang="en-US" dirty="0"/>
          </a:p>
        </p:txBody>
      </p:sp>
    </p:spTree>
    <p:extLst>
      <p:ext uri="{BB962C8B-B14F-4D97-AF65-F5344CB8AC3E}">
        <p14:creationId xmlns:p14="http://schemas.microsoft.com/office/powerpoint/2010/main" val="6631903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749802" cy="4180498"/>
          </a:xfrm>
        </p:spPr>
        <p:txBody>
          <a:bodyPr/>
          <a:lstStyle/>
          <a:p>
            <a:r>
              <a:rPr lang="en-US" sz="1800" dirty="0"/>
              <a:t>Good morning</a:t>
            </a:r>
          </a:p>
          <a:p>
            <a:r>
              <a:rPr lang="en-US" sz="2000" dirty="0"/>
              <a:t>I’m Larry Gorham and I’ll be discussing our low-cost IR recording system for the little brown bat maternal colony at the White Memorial Conservation Center in Litchfield, CT.</a:t>
            </a:r>
          </a:p>
          <a:p>
            <a:r>
              <a:rPr lang="en-US" sz="2000" dirty="0"/>
              <a:t>I’m a retired engineer with a passion for bats but I’m not an expert so please bare with me on the biology. I want to thank two wildlife biologists for support and guidance on this project. James Fischer at  White Memorial and Dr. Devaugh Fraser at Connecticut DEEP.  </a:t>
            </a:r>
          </a:p>
          <a:p>
            <a:r>
              <a:rPr lang="en-US" sz="2000" dirty="0"/>
              <a:t>I also had help counting bats from a highly motivated high school student, Daniela Ramirez.  </a:t>
            </a:r>
          </a:p>
          <a:p>
            <a:r>
              <a:rPr lang="en-US" sz="1800" dirty="0"/>
              <a:t> </a:t>
            </a:r>
          </a:p>
          <a:p>
            <a:endParaRPr lang="en-US" dirty="0"/>
          </a:p>
        </p:txBody>
      </p:sp>
      <p:sp>
        <p:nvSpPr>
          <p:cNvPr id="4" name="Slide Number Placeholder 3"/>
          <p:cNvSpPr>
            <a:spLocks noGrp="1"/>
          </p:cNvSpPr>
          <p:nvPr>
            <p:ph type="sldNum" sz="quarter" idx="5"/>
          </p:nvPr>
        </p:nvSpPr>
        <p:spPr/>
        <p:txBody>
          <a:bodyPr/>
          <a:lstStyle/>
          <a:p>
            <a:fld id="{71592A71-2651-4E08-AE37-C93B7D2CEE86}" type="slidenum">
              <a:rPr lang="en-US" smtClean="0"/>
              <a:t>1</a:t>
            </a:fld>
            <a:endParaRPr lang="en-US" dirty="0"/>
          </a:p>
        </p:txBody>
      </p:sp>
    </p:spTree>
    <p:extLst>
      <p:ext uri="{BB962C8B-B14F-4D97-AF65-F5344CB8AC3E}">
        <p14:creationId xmlns:p14="http://schemas.microsoft.com/office/powerpoint/2010/main" val="3923814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How do we count bats?</a:t>
            </a:r>
          </a:p>
          <a:p>
            <a:r>
              <a:rPr lang="en-US" sz="2000" dirty="0"/>
              <a:t>We could physically watch the bat houses for two hours with clickers but that is really difficult to get accurate results. We could record the bats ultrasonically but that method has been shown to have a wide range of counting errors.  </a:t>
            </a:r>
          </a:p>
          <a:p>
            <a:r>
              <a:rPr lang="en-US" sz="2000" dirty="0"/>
              <a:t>Instead, we video the bats in infrared light.</a:t>
            </a:r>
          </a:p>
          <a:p>
            <a:r>
              <a:rPr lang="en-US" sz="2000" dirty="0"/>
              <a:t>Then, we could view the two-hour video or</a:t>
            </a:r>
          </a:p>
          <a:p>
            <a:r>
              <a:rPr lang="en-US" sz="2000" dirty="0"/>
              <a:t>Use a computer program to scan the video and help us count bats.</a:t>
            </a:r>
          </a:p>
          <a:p>
            <a:r>
              <a:rPr lang="en-US" sz="2000" dirty="0"/>
              <a:t>We are currently using the ThruTracker software by Dr. Aaron Corcoran of UC Colorado Springs</a:t>
            </a:r>
          </a:p>
          <a:p>
            <a:endParaRPr lang="en-US" sz="2000" dirty="0"/>
          </a:p>
        </p:txBody>
      </p:sp>
      <p:sp>
        <p:nvSpPr>
          <p:cNvPr id="4" name="Slide Number Placeholder 3"/>
          <p:cNvSpPr>
            <a:spLocks noGrp="1"/>
          </p:cNvSpPr>
          <p:nvPr>
            <p:ph type="sldNum" sz="quarter" idx="5"/>
          </p:nvPr>
        </p:nvSpPr>
        <p:spPr/>
        <p:txBody>
          <a:bodyPr/>
          <a:lstStyle/>
          <a:p>
            <a:fld id="{71592A71-2651-4E08-AE37-C93B7D2CEE86}" type="slidenum">
              <a:rPr lang="en-US" smtClean="0"/>
              <a:t>10</a:t>
            </a:fld>
            <a:endParaRPr lang="en-US" dirty="0"/>
          </a:p>
        </p:txBody>
      </p:sp>
    </p:spTree>
    <p:extLst>
      <p:ext uri="{BB962C8B-B14F-4D97-AF65-F5344CB8AC3E}">
        <p14:creationId xmlns:p14="http://schemas.microsoft.com/office/powerpoint/2010/main" val="1330857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This is an image from ThruTracker subtracts the static background from each frame and assigns a track to every object of a predetermined size and velocity. This slide demonstrates the problem with using IR illumination. Large insects and flying vegetation are illuminated so they are also tracked. This track clearly belongs to an insect. If we used a 1500-dollar thermal camera only bats and a few birds would be tracked but not insects. Our IR method is more labor intensive but much less expensive. With this method every track must be viewed and classified. ThruTracker also has automatic counting features that will help with this problem. That feature in the program is currently being fine tuned for the next version. </a:t>
            </a:r>
          </a:p>
        </p:txBody>
      </p:sp>
      <p:sp>
        <p:nvSpPr>
          <p:cNvPr id="4" name="Slide Number Placeholder 3"/>
          <p:cNvSpPr>
            <a:spLocks noGrp="1"/>
          </p:cNvSpPr>
          <p:nvPr>
            <p:ph type="sldNum" sz="quarter" idx="5"/>
          </p:nvPr>
        </p:nvSpPr>
        <p:spPr/>
        <p:txBody>
          <a:bodyPr/>
          <a:lstStyle/>
          <a:p>
            <a:fld id="{71592A71-2651-4E08-AE37-C93B7D2CEE86}" type="slidenum">
              <a:rPr lang="en-US" smtClean="0"/>
              <a:t>11</a:t>
            </a:fld>
            <a:endParaRPr lang="en-US" dirty="0"/>
          </a:p>
        </p:txBody>
      </p:sp>
    </p:spTree>
    <p:extLst>
      <p:ext uri="{BB962C8B-B14F-4D97-AF65-F5344CB8AC3E}">
        <p14:creationId xmlns:p14="http://schemas.microsoft.com/office/powerpoint/2010/main" val="25419834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683250" cy="2200275"/>
          </a:xfrm>
        </p:spPr>
        <p:txBody>
          <a:bodyPr/>
          <a:lstStyle/>
          <a:p>
            <a:r>
              <a:rPr lang="en-US" sz="2000" dirty="0"/>
              <a:t>This slide shows a bat track that can easily be classified as a flyby event because it never comes close to either bat house. This is all very interesting but we want to know which bats are actually egressing or returning to the bat house.</a:t>
            </a:r>
          </a:p>
        </p:txBody>
      </p:sp>
      <p:sp>
        <p:nvSpPr>
          <p:cNvPr id="4" name="Slide Number Placeholder 3"/>
          <p:cNvSpPr>
            <a:spLocks noGrp="1"/>
          </p:cNvSpPr>
          <p:nvPr>
            <p:ph type="sldNum" sz="quarter" idx="5"/>
          </p:nvPr>
        </p:nvSpPr>
        <p:spPr/>
        <p:txBody>
          <a:bodyPr/>
          <a:lstStyle/>
          <a:p>
            <a:fld id="{71592A71-2651-4E08-AE37-C93B7D2CEE86}" type="slidenum">
              <a:rPr lang="en-US" smtClean="0"/>
              <a:t>12</a:t>
            </a:fld>
            <a:endParaRPr lang="en-US"/>
          </a:p>
        </p:txBody>
      </p:sp>
    </p:spTree>
    <p:extLst>
      <p:ext uri="{BB962C8B-B14F-4D97-AF65-F5344CB8AC3E}">
        <p14:creationId xmlns:p14="http://schemas.microsoft.com/office/powerpoint/2010/main" val="25281435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683250" cy="1844675"/>
          </a:xfrm>
        </p:spPr>
        <p:txBody>
          <a:bodyPr/>
          <a:lstStyle/>
          <a:p>
            <a:r>
              <a:rPr lang="en-US" sz="2000" dirty="0"/>
              <a:t>This slide shows a bat egressing the larger bat house. ThruTracker also designates where the track starts and ends so it is easy to determine whether the bat is egressing or returning.</a:t>
            </a:r>
          </a:p>
        </p:txBody>
      </p:sp>
      <p:sp>
        <p:nvSpPr>
          <p:cNvPr id="4" name="Slide Number Placeholder 3"/>
          <p:cNvSpPr>
            <a:spLocks noGrp="1"/>
          </p:cNvSpPr>
          <p:nvPr>
            <p:ph type="sldNum" sz="quarter" idx="5"/>
          </p:nvPr>
        </p:nvSpPr>
        <p:spPr/>
        <p:txBody>
          <a:bodyPr/>
          <a:lstStyle/>
          <a:p>
            <a:fld id="{71592A71-2651-4E08-AE37-C93B7D2CEE86}" type="slidenum">
              <a:rPr lang="en-US" smtClean="0"/>
              <a:t>13</a:t>
            </a:fld>
            <a:endParaRPr lang="en-US"/>
          </a:p>
        </p:txBody>
      </p:sp>
    </p:spTree>
    <p:extLst>
      <p:ext uri="{BB962C8B-B14F-4D97-AF65-F5344CB8AC3E}">
        <p14:creationId xmlns:p14="http://schemas.microsoft.com/office/powerpoint/2010/main" val="7541731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We subtract the bats returning from the bats egressing to get the Net Outflow number. This is  sometimes called Residents since it appears that this number of bats  were in the bat house that day. This slide shows the Net Outflow for each day throughout the active season with about 5% data losses. This recovering colony shows a maximum of some 300 bats at the end of June with wide day to day variations.</a:t>
            </a:r>
          </a:p>
        </p:txBody>
      </p:sp>
      <p:sp>
        <p:nvSpPr>
          <p:cNvPr id="4" name="Slide Number Placeholder 3"/>
          <p:cNvSpPr>
            <a:spLocks noGrp="1"/>
          </p:cNvSpPr>
          <p:nvPr>
            <p:ph type="sldNum" sz="quarter" idx="5"/>
          </p:nvPr>
        </p:nvSpPr>
        <p:spPr/>
        <p:txBody>
          <a:bodyPr/>
          <a:lstStyle/>
          <a:p>
            <a:fld id="{71592A71-2651-4E08-AE37-C93B7D2CEE86}" type="slidenum">
              <a:rPr lang="en-US" smtClean="0"/>
              <a:t>14</a:t>
            </a:fld>
            <a:endParaRPr lang="en-US"/>
          </a:p>
        </p:txBody>
      </p:sp>
    </p:spTree>
    <p:extLst>
      <p:ext uri="{BB962C8B-B14F-4D97-AF65-F5344CB8AC3E}">
        <p14:creationId xmlns:p14="http://schemas.microsoft.com/office/powerpoint/2010/main" val="9082547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2" y="4518024"/>
            <a:ext cx="5683250" cy="3343276"/>
          </a:xfrm>
        </p:spPr>
        <p:txBody>
          <a:bodyPr/>
          <a:lstStyle/>
          <a:p>
            <a:r>
              <a:rPr lang="en-US" sz="2000" dirty="0"/>
              <a:t>This plot shows a systematic seasonal trend in the bat egress start times measured in minutes after sunset. The bats egress about 20 minutes after sunset in mid summer and about 35 minutes after sunset in spring and fall. This phenomenon has been previously reported in many species and in one species it’s reversed. One theory for little brown bats is that the pregnant and lactating females are much more stressed in summer and must egress earlier to attain the needed calories.   </a:t>
            </a:r>
          </a:p>
        </p:txBody>
      </p:sp>
      <p:sp>
        <p:nvSpPr>
          <p:cNvPr id="4" name="Slide Number Placeholder 3"/>
          <p:cNvSpPr>
            <a:spLocks noGrp="1"/>
          </p:cNvSpPr>
          <p:nvPr>
            <p:ph type="sldNum" sz="quarter" idx="5"/>
          </p:nvPr>
        </p:nvSpPr>
        <p:spPr/>
        <p:txBody>
          <a:bodyPr/>
          <a:lstStyle/>
          <a:p>
            <a:fld id="{71592A71-2651-4E08-AE37-C93B7D2CEE86}" type="slidenum">
              <a:rPr lang="en-US" smtClean="0"/>
              <a:t>15</a:t>
            </a:fld>
            <a:endParaRPr lang="en-US"/>
          </a:p>
        </p:txBody>
      </p:sp>
    </p:spTree>
    <p:extLst>
      <p:ext uri="{BB962C8B-B14F-4D97-AF65-F5344CB8AC3E}">
        <p14:creationId xmlns:p14="http://schemas.microsoft.com/office/powerpoint/2010/main" val="1250824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683250" cy="3259883"/>
          </a:xfrm>
        </p:spPr>
        <p:txBody>
          <a:bodyPr/>
          <a:lstStyle/>
          <a:p>
            <a:r>
              <a:rPr lang="en-US" sz="2000" dirty="0"/>
              <a:t>This plot shows an interesting bat behavior that occurred in June.  The orange plot shows the number of bat flyby’s and the blue plot shows the Net Outflow. They were recorded for each day in June except for those 6 days lost due to a disk crash.  It’s interesting that the flyby numbers rise to a peak and then fall around our estimate of Parturition and around Volency. If this phenomenon could be substantiated then it could be used to identify when Parturition and Volency occur.</a:t>
            </a:r>
          </a:p>
        </p:txBody>
      </p:sp>
      <p:sp>
        <p:nvSpPr>
          <p:cNvPr id="4" name="Slide Number Placeholder 3"/>
          <p:cNvSpPr>
            <a:spLocks noGrp="1"/>
          </p:cNvSpPr>
          <p:nvPr>
            <p:ph type="sldNum" sz="quarter" idx="5"/>
          </p:nvPr>
        </p:nvSpPr>
        <p:spPr/>
        <p:txBody>
          <a:bodyPr/>
          <a:lstStyle/>
          <a:p>
            <a:fld id="{71592A71-2651-4E08-AE37-C93B7D2CEE86}" type="slidenum">
              <a:rPr lang="en-US" smtClean="0"/>
              <a:t>16</a:t>
            </a:fld>
            <a:endParaRPr lang="en-US"/>
          </a:p>
        </p:txBody>
      </p:sp>
    </p:spTree>
    <p:extLst>
      <p:ext uri="{BB962C8B-B14F-4D97-AF65-F5344CB8AC3E}">
        <p14:creationId xmlns:p14="http://schemas.microsoft.com/office/powerpoint/2010/main" val="39087812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4213" y="4518024"/>
            <a:ext cx="5683250" cy="2907345"/>
          </a:xfrm>
        </p:spPr>
        <p:txBody>
          <a:bodyPr/>
          <a:lstStyle/>
          <a:p>
            <a:r>
              <a:rPr lang="en-US" sz="2000" dirty="0"/>
              <a:t>Finally As previously mentioned this project is registered public domain so the QR code above will go directly to the GitHub site. It contains all the computer code and a wiki with extensive construction notes and system test scripts. This slide deck is also located there. You can snap a picture of the QR Code above or I have a short handout summarizing the project with the QR Code.</a:t>
            </a:r>
          </a:p>
        </p:txBody>
      </p:sp>
      <p:sp>
        <p:nvSpPr>
          <p:cNvPr id="4" name="Slide Number Placeholder 3"/>
          <p:cNvSpPr>
            <a:spLocks noGrp="1"/>
          </p:cNvSpPr>
          <p:nvPr>
            <p:ph type="sldNum" sz="quarter" idx="5"/>
          </p:nvPr>
        </p:nvSpPr>
        <p:spPr/>
        <p:txBody>
          <a:bodyPr/>
          <a:lstStyle/>
          <a:p>
            <a:fld id="{71592A71-2651-4E08-AE37-C93B7D2CEE86}" type="slidenum">
              <a:rPr lang="en-US" smtClean="0"/>
              <a:t>17</a:t>
            </a:fld>
            <a:endParaRPr lang="en-US" dirty="0"/>
          </a:p>
        </p:txBody>
      </p:sp>
    </p:spTree>
    <p:extLst>
      <p:ext uri="{BB962C8B-B14F-4D97-AF65-F5344CB8AC3E}">
        <p14:creationId xmlns:p14="http://schemas.microsoft.com/office/powerpoint/2010/main" val="1543280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683250" cy="2014977"/>
          </a:xfrm>
        </p:spPr>
        <p:txBody>
          <a:bodyPr/>
          <a:lstStyle/>
          <a:p>
            <a:r>
              <a:rPr lang="en-US" sz="2000" dirty="0"/>
              <a:t>How do we continuously video bats in the field?    Where There is   No   </a:t>
            </a:r>
            <a:r>
              <a:rPr lang="en-US" sz="2000" dirty="0" err="1"/>
              <a:t>WiFi</a:t>
            </a:r>
            <a:r>
              <a:rPr lang="en-US" sz="2000" dirty="0"/>
              <a:t>,  No Internet,  No power.</a:t>
            </a:r>
          </a:p>
          <a:p>
            <a:r>
              <a:rPr lang="en-US" sz="2000" dirty="0"/>
              <a:t>We use solar power and a battery to Illuminate the bat houses with infrared </a:t>
            </a:r>
            <a:r>
              <a:rPr lang="en-US" sz="2000" dirty="0" err="1"/>
              <a:t>uSD</a:t>
            </a:r>
            <a:r>
              <a:rPr lang="en-US" sz="2000" dirty="0"/>
              <a:t> card.</a:t>
            </a:r>
          </a:p>
          <a:p>
            <a:r>
              <a:rPr lang="en-US" sz="2000" dirty="0"/>
              <a:t>Collect the data every few days by switching cards.</a:t>
            </a:r>
          </a:p>
          <a:p>
            <a:endParaRPr lang="en-US" sz="2000" dirty="0"/>
          </a:p>
        </p:txBody>
      </p:sp>
      <p:sp>
        <p:nvSpPr>
          <p:cNvPr id="4" name="Slide Number Placeholder 3"/>
          <p:cNvSpPr>
            <a:spLocks noGrp="1"/>
          </p:cNvSpPr>
          <p:nvPr>
            <p:ph type="sldNum" sz="quarter" idx="5"/>
          </p:nvPr>
        </p:nvSpPr>
        <p:spPr>
          <a:xfrm>
            <a:off x="4022725" y="8918575"/>
            <a:ext cx="3078163" cy="469900"/>
          </a:xfrm>
        </p:spPr>
        <p:txBody>
          <a:bodyPr/>
          <a:lstStyle/>
          <a:p>
            <a:fld id="{71592A71-2651-4E08-AE37-C93B7D2CEE86}" type="slidenum">
              <a:rPr lang="en-US" smtClean="0"/>
              <a:t>2</a:t>
            </a:fld>
            <a:endParaRPr lang="en-US"/>
          </a:p>
        </p:txBody>
      </p:sp>
    </p:spTree>
    <p:extLst>
      <p:ext uri="{BB962C8B-B14F-4D97-AF65-F5344CB8AC3E}">
        <p14:creationId xmlns:p14="http://schemas.microsoft.com/office/powerpoint/2010/main" val="2592967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683250" cy="3168650"/>
          </a:xfrm>
        </p:spPr>
        <p:txBody>
          <a:bodyPr/>
          <a:lstStyle/>
          <a:p>
            <a:r>
              <a:rPr lang="en-US" sz="2000" dirty="0"/>
              <a:t>This is the complete system, shown here securely mounted on an existing little brown bat maternal colony residing in those two Bat Bunker bat houses</a:t>
            </a:r>
          </a:p>
          <a:p>
            <a:r>
              <a:rPr lang="en-US" sz="2000" dirty="0"/>
              <a:t>Battery box on the ground securely locked to the pole.</a:t>
            </a:r>
          </a:p>
          <a:p>
            <a:r>
              <a:rPr lang="en-US" sz="2000" dirty="0"/>
              <a:t>Control panel shoulder high.</a:t>
            </a:r>
          </a:p>
          <a:p>
            <a:r>
              <a:rPr lang="en-US" sz="2000" dirty="0"/>
              <a:t>Camera/IR lights about 8 feet.</a:t>
            </a:r>
          </a:p>
          <a:p>
            <a:r>
              <a:rPr lang="en-US" sz="2000" dirty="0"/>
              <a:t>And a 100 watt solar panel on top.</a:t>
            </a:r>
          </a:p>
        </p:txBody>
      </p:sp>
      <p:sp>
        <p:nvSpPr>
          <p:cNvPr id="4" name="Slide Number Placeholder 3"/>
          <p:cNvSpPr>
            <a:spLocks noGrp="1"/>
          </p:cNvSpPr>
          <p:nvPr>
            <p:ph type="sldNum" sz="quarter" idx="5"/>
          </p:nvPr>
        </p:nvSpPr>
        <p:spPr/>
        <p:txBody>
          <a:bodyPr/>
          <a:lstStyle/>
          <a:p>
            <a:fld id="{71592A71-2651-4E08-AE37-C93B7D2CEE86}" type="slidenum">
              <a:rPr lang="en-US" smtClean="0"/>
              <a:t>3</a:t>
            </a:fld>
            <a:endParaRPr lang="en-US"/>
          </a:p>
        </p:txBody>
      </p:sp>
    </p:spTree>
    <p:extLst>
      <p:ext uri="{BB962C8B-B14F-4D97-AF65-F5344CB8AC3E}">
        <p14:creationId xmlns:p14="http://schemas.microsoft.com/office/powerpoint/2010/main" val="3105984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683250" cy="2158197"/>
          </a:xfrm>
        </p:spPr>
        <p:txBody>
          <a:bodyPr/>
          <a:lstStyle/>
          <a:p>
            <a:r>
              <a:rPr lang="en-US" sz="2000" dirty="0"/>
              <a:t>The main features of this system include : It is designed to be automatic and run the entire season. It can be installed remotely and be relatively secure. It uses IR lights for illumination. It is solar and battery powered. All software is public domain. And our first system that was used to record last year was 700 dollars.</a:t>
            </a:r>
          </a:p>
        </p:txBody>
      </p:sp>
      <p:sp>
        <p:nvSpPr>
          <p:cNvPr id="4" name="Slide Number Placeholder 3"/>
          <p:cNvSpPr>
            <a:spLocks noGrp="1"/>
          </p:cNvSpPr>
          <p:nvPr>
            <p:ph type="sldNum" sz="quarter" idx="5"/>
          </p:nvPr>
        </p:nvSpPr>
        <p:spPr/>
        <p:txBody>
          <a:bodyPr/>
          <a:lstStyle/>
          <a:p>
            <a:fld id="{71592A71-2651-4E08-AE37-C93B7D2CEE86}" type="slidenum">
              <a:rPr lang="en-US" smtClean="0"/>
              <a:t>4</a:t>
            </a:fld>
            <a:endParaRPr lang="en-US"/>
          </a:p>
        </p:txBody>
      </p:sp>
    </p:spTree>
    <p:extLst>
      <p:ext uri="{BB962C8B-B14F-4D97-AF65-F5344CB8AC3E}">
        <p14:creationId xmlns:p14="http://schemas.microsoft.com/office/powerpoint/2010/main" val="2997007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683250" cy="2301416"/>
          </a:xfrm>
        </p:spPr>
        <p:txBody>
          <a:bodyPr/>
          <a:lstStyle/>
          <a:p>
            <a:r>
              <a:rPr lang="en-US" sz="2000" dirty="0"/>
              <a:t>This is a closeup of the camera and IR lights</a:t>
            </a:r>
          </a:p>
          <a:p>
            <a:r>
              <a:rPr lang="en-US" sz="2000" dirty="0"/>
              <a:t>The camera is a very common 40 dollar security camera with a couple of minor modifications. It will do hi-res but we recorded in low-res to reduce the post processing load.</a:t>
            </a:r>
          </a:p>
          <a:p>
            <a:r>
              <a:rPr lang="en-US" sz="2000" dirty="0"/>
              <a:t>The two lights require 6 watts each and produce 850 nm IR which is invisible to bats. </a:t>
            </a:r>
          </a:p>
        </p:txBody>
      </p:sp>
      <p:sp>
        <p:nvSpPr>
          <p:cNvPr id="4" name="Slide Number Placeholder 3"/>
          <p:cNvSpPr>
            <a:spLocks noGrp="1"/>
          </p:cNvSpPr>
          <p:nvPr>
            <p:ph type="sldNum" sz="quarter" idx="5"/>
          </p:nvPr>
        </p:nvSpPr>
        <p:spPr/>
        <p:txBody>
          <a:bodyPr/>
          <a:lstStyle/>
          <a:p>
            <a:fld id="{71592A71-2651-4E08-AE37-C93B7D2CEE86}" type="slidenum">
              <a:rPr lang="en-US" smtClean="0"/>
              <a:t>5</a:t>
            </a:fld>
            <a:endParaRPr lang="en-US"/>
          </a:p>
        </p:txBody>
      </p:sp>
    </p:spTree>
    <p:extLst>
      <p:ext uri="{BB962C8B-B14F-4D97-AF65-F5344CB8AC3E}">
        <p14:creationId xmlns:p14="http://schemas.microsoft.com/office/powerpoint/2010/main" val="401246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683250" cy="3414120"/>
          </a:xfrm>
        </p:spPr>
        <p:txBody>
          <a:bodyPr/>
          <a:lstStyle/>
          <a:p>
            <a:r>
              <a:rPr lang="en-US" sz="2000" dirty="0"/>
              <a:t>The total cost of this system from last year was about 700 USD and that’s now gone up to about 1000 dollars. The list shown here uses a much better camera and tops out at about 1200 dollars. Oddly enough one of the expensive items is the marine grade plywood mount for the solar panel. That’s not necessary if a side pole mount can be  used which cost about ¼ of what this mount costs. Depending on the sunlight probability a less expensive 50 watt solar panel would also work.</a:t>
            </a:r>
          </a:p>
        </p:txBody>
      </p:sp>
      <p:sp>
        <p:nvSpPr>
          <p:cNvPr id="4" name="Slide Number Placeholder 3"/>
          <p:cNvSpPr>
            <a:spLocks noGrp="1"/>
          </p:cNvSpPr>
          <p:nvPr>
            <p:ph type="sldNum" sz="quarter" idx="5"/>
          </p:nvPr>
        </p:nvSpPr>
        <p:spPr/>
        <p:txBody>
          <a:bodyPr/>
          <a:lstStyle/>
          <a:p>
            <a:fld id="{71592A71-2651-4E08-AE37-C93B7D2CEE86}" type="slidenum">
              <a:rPr lang="en-US" smtClean="0"/>
              <a:t>6</a:t>
            </a:fld>
            <a:endParaRPr lang="en-US"/>
          </a:p>
        </p:txBody>
      </p:sp>
    </p:spTree>
    <p:extLst>
      <p:ext uri="{BB962C8B-B14F-4D97-AF65-F5344CB8AC3E}">
        <p14:creationId xmlns:p14="http://schemas.microsoft.com/office/powerpoint/2010/main" val="1539304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683250" cy="2940394"/>
          </a:xfrm>
        </p:spPr>
        <p:txBody>
          <a:bodyPr/>
          <a:lstStyle/>
          <a:p>
            <a:r>
              <a:rPr lang="en-US" sz="1800" dirty="0"/>
              <a:t>This is the control panel with switches at the top, computer stack below and the orange solar controller at the bottom. The switches just isolate components, the computer stack controls everything except battery charging which is done by the solar controller. The controller is a little more expensive MPPT type which provides much more efficient  battery charging. The wire shown hanging  out the door is an HDMI connection for a monitor so program updates can be done in the field. The panel has a locking door and is securely attached to the pole</a:t>
            </a:r>
          </a:p>
        </p:txBody>
      </p:sp>
      <p:sp>
        <p:nvSpPr>
          <p:cNvPr id="4" name="Slide Number Placeholder 3"/>
          <p:cNvSpPr>
            <a:spLocks noGrp="1"/>
          </p:cNvSpPr>
          <p:nvPr>
            <p:ph type="sldNum" sz="quarter" idx="5"/>
          </p:nvPr>
        </p:nvSpPr>
        <p:spPr/>
        <p:txBody>
          <a:bodyPr/>
          <a:lstStyle/>
          <a:p>
            <a:fld id="{71592A71-2651-4E08-AE37-C93B7D2CEE86}" type="slidenum">
              <a:rPr lang="en-US" smtClean="0"/>
              <a:t>7</a:t>
            </a:fld>
            <a:endParaRPr lang="en-US"/>
          </a:p>
        </p:txBody>
      </p:sp>
    </p:spTree>
    <p:extLst>
      <p:ext uri="{BB962C8B-B14F-4D97-AF65-F5344CB8AC3E}">
        <p14:creationId xmlns:p14="http://schemas.microsoft.com/office/powerpoint/2010/main" val="494955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The compute stack starts with a </a:t>
            </a:r>
            <a:r>
              <a:rPr lang="en-US" sz="2000" dirty="0" err="1"/>
              <a:t>Raspberri</a:t>
            </a:r>
            <a:r>
              <a:rPr lang="en-US" sz="2000" dirty="0"/>
              <a:t> Pi 4b on bottom with a fan module in the middle and a WittyPi4 power controller on top. The Raspberry PI starts recording video when it is booted up but that requires about 20 watts of power so it must be shut down when not recording to save the battery. The </a:t>
            </a:r>
            <a:r>
              <a:rPr lang="en-US" sz="2000" dirty="0" err="1"/>
              <a:t>WittyPI</a:t>
            </a:r>
            <a:r>
              <a:rPr lang="en-US" sz="2000" dirty="0"/>
              <a:t> starts and stops the Raspberry Pi according to it’s stored schedule. It only uses ¼ watts of power so the battery lasts much longer. The </a:t>
            </a:r>
            <a:r>
              <a:rPr lang="en-US" sz="2000" dirty="0" err="1"/>
              <a:t>WittyPi</a:t>
            </a:r>
            <a:r>
              <a:rPr lang="en-US" sz="2000" dirty="0"/>
              <a:t> always runs in the background, contains the schedule and start times for every record event in the entire active season.</a:t>
            </a:r>
          </a:p>
        </p:txBody>
      </p:sp>
      <p:sp>
        <p:nvSpPr>
          <p:cNvPr id="4" name="Slide Number Placeholder 3"/>
          <p:cNvSpPr>
            <a:spLocks noGrp="1"/>
          </p:cNvSpPr>
          <p:nvPr>
            <p:ph type="sldNum" sz="quarter" idx="5"/>
          </p:nvPr>
        </p:nvSpPr>
        <p:spPr/>
        <p:txBody>
          <a:bodyPr/>
          <a:lstStyle/>
          <a:p>
            <a:fld id="{71592A71-2651-4E08-AE37-C93B7D2CEE86}" type="slidenum">
              <a:rPr lang="en-US" smtClean="0"/>
              <a:t>8</a:t>
            </a:fld>
            <a:endParaRPr lang="en-US"/>
          </a:p>
        </p:txBody>
      </p:sp>
    </p:spTree>
    <p:extLst>
      <p:ext uri="{BB962C8B-B14F-4D97-AF65-F5344CB8AC3E}">
        <p14:creationId xmlns:p14="http://schemas.microsoft.com/office/powerpoint/2010/main" val="22971838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683250" cy="2441575"/>
          </a:xfrm>
        </p:spPr>
        <p:txBody>
          <a:bodyPr/>
          <a:lstStyle/>
          <a:p>
            <a:r>
              <a:rPr lang="en-US" sz="2000" dirty="0"/>
              <a:t>This is a 30 sec video recorded at the maternal colony and looking at the bottom egress openings of the two bat houses. It shows a bat emerge from inside the larger bat house to “light sample” for a brief period. Then, unlike some Gen Zer’s it launches  into flight. The action is slowed by a factor of 10 for this demonstration.</a:t>
            </a:r>
          </a:p>
        </p:txBody>
      </p:sp>
      <p:sp>
        <p:nvSpPr>
          <p:cNvPr id="4" name="Slide Number Placeholder 3"/>
          <p:cNvSpPr>
            <a:spLocks noGrp="1"/>
          </p:cNvSpPr>
          <p:nvPr>
            <p:ph type="sldNum" sz="quarter" idx="5"/>
          </p:nvPr>
        </p:nvSpPr>
        <p:spPr/>
        <p:txBody>
          <a:bodyPr/>
          <a:lstStyle/>
          <a:p>
            <a:fld id="{71592A71-2651-4E08-AE37-C93B7D2CEE86}" type="slidenum">
              <a:rPr lang="en-US" smtClean="0"/>
              <a:t>9</a:t>
            </a:fld>
            <a:endParaRPr lang="en-US"/>
          </a:p>
        </p:txBody>
      </p:sp>
    </p:spTree>
    <p:extLst>
      <p:ext uri="{BB962C8B-B14F-4D97-AF65-F5344CB8AC3E}">
        <p14:creationId xmlns:p14="http://schemas.microsoft.com/office/powerpoint/2010/main" val="1453263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E3AEE-91B9-32A3-3113-A53317C8CC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305E7CB-5750-DBCE-BF45-473884DD73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C8C4DC5-5F34-50A4-E7D5-294BB6C7CD4F}"/>
              </a:ext>
            </a:extLst>
          </p:cNvPr>
          <p:cNvSpPr>
            <a:spLocks noGrp="1"/>
          </p:cNvSpPr>
          <p:nvPr>
            <p:ph type="dt" sz="half" idx="10"/>
          </p:nvPr>
        </p:nvSpPr>
        <p:spPr/>
        <p:txBody>
          <a:bodyPr/>
          <a:lstStyle/>
          <a:p>
            <a:fld id="{EFD5A2F4-9D9D-4DB1-B444-BC9DABF4C204}" type="datetimeFigureOut">
              <a:rPr lang="en-US" smtClean="0"/>
              <a:t>1/13/2026</a:t>
            </a:fld>
            <a:endParaRPr lang="en-US" dirty="0"/>
          </a:p>
        </p:txBody>
      </p:sp>
      <p:sp>
        <p:nvSpPr>
          <p:cNvPr id="5" name="Footer Placeholder 4">
            <a:extLst>
              <a:ext uri="{FF2B5EF4-FFF2-40B4-BE49-F238E27FC236}">
                <a16:creationId xmlns:a16="http://schemas.microsoft.com/office/drawing/2014/main" id="{670AC58B-144A-C79D-7213-A468FAA70E8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B2560CB-CCEC-95E1-8073-9C238EC48B8A}"/>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559546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9EB7E-2C41-A0B3-2C05-A9E9A8CA35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958500-8DDE-CAF2-8177-FA32E1F753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34D99B-EE13-FB91-C6F1-B455868CC83E}"/>
              </a:ext>
            </a:extLst>
          </p:cNvPr>
          <p:cNvSpPr>
            <a:spLocks noGrp="1"/>
          </p:cNvSpPr>
          <p:nvPr>
            <p:ph type="dt" sz="half" idx="10"/>
          </p:nvPr>
        </p:nvSpPr>
        <p:spPr/>
        <p:txBody>
          <a:bodyPr/>
          <a:lstStyle/>
          <a:p>
            <a:fld id="{EFD5A2F4-9D9D-4DB1-B444-BC9DABF4C204}" type="datetimeFigureOut">
              <a:rPr lang="en-US" smtClean="0"/>
              <a:t>1/13/2026</a:t>
            </a:fld>
            <a:endParaRPr lang="en-US" dirty="0"/>
          </a:p>
        </p:txBody>
      </p:sp>
      <p:sp>
        <p:nvSpPr>
          <p:cNvPr id="5" name="Footer Placeholder 4">
            <a:extLst>
              <a:ext uri="{FF2B5EF4-FFF2-40B4-BE49-F238E27FC236}">
                <a16:creationId xmlns:a16="http://schemas.microsoft.com/office/drawing/2014/main" id="{18417193-F281-41FD-9470-42E715C8A6C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93BE783-31B1-5B19-9A9D-48A95303334F}"/>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928252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4A60EA4-022D-150A-FF5F-9009D03C5E2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7ADE208-50DB-3685-34DF-CD55E83D52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AF670A-E2E0-B15D-9DCB-D02E27E8BC6B}"/>
              </a:ext>
            </a:extLst>
          </p:cNvPr>
          <p:cNvSpPr>
            <a:spLocks noGrp="1"/>
          </p:cNvSpPr>
          <p:nvPr>
            <p:ph type="dt" sz="half" idx="10"/>
          </p:nvPr>
        </p:nvSpPr>
        <p:spPr/>
        <p:txBody>
          <a:bodyPr/>
          <a:lstStyle/>
          <a:p>
            <a:fld id="{EFD5A2F4-9D9D-4DB1-B444-BC9DABF4C204}" type="datetimeFigureOut">
              <a:rPr lang="en-US" smtClean="0"/>
              <a:t>1/13/2026</a:t>
            </a:fld>
            <a:endParaRPr lang="en-US" dirty="0"/>
          </a:p>
        </p:txBody>
      </p:sp>
      <p:sp>
        <p:nvSpPr>
          <p:cNvPr id="5" name="Footer Placeholder 4">
            <a:extLst>
              <a:ext uri="{FF2B5EF4-FFF2-40B4-BE49-F238E27FC236}">
                <a16:creationId xmlns:a16="http://schemas.microsoft.com/office/drawing/2014/main" id="{5058689C-0425-A614-77C1-E08DA88DA45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BA4B684-B724-A847-BD24-A2791694CF75}"/>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2889348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282B1-6806-E67B-E590-939A9EDE6B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5A0B12-175A-0BD9-679F-2345147A16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C50A0B-C711-9F90-DF3C-0B6E8E7CFF08}"/>
              </a:ext>
            </a:extLst>
          </p:cNvPr>
          <p:cNvSpPr>
            <a:spLocks noGrp="1"/>
          </p:cNvSpPr>
          <p:nvPr>
            <p:ph type="dt" sz="half" idx="10"/>
          </p:nvPr>
        </p:nvSpPr>
        <p:spPr/>
        <p:txBody>
          <a:bodyPr/>
          <a:lstStyle/>
          <a:p>
            <a:fld id="{EFD5A2F4-9D9D-4DB1-B444-BC9DABF4C204}" type="datetimeFigureOut">
              <a:rPr lang="en-US" smtClean="0"/>
              <a:t>1/13/2026</a:t>
            </a:fld>
            <a:endParaRPr lang="en-US" dirty="0"/>
          </a:p>
        </p:txBody>
      </p:sp>
      <p:sp>
        <p:nvSpPr>
          <p:cNvPr id="5" name="Footer Placeholder 4">
            <a:extLst>
              <a:ext uri="{FF2B5EF4-FFF2-40B4-BE49-F238E27FC236}">
                <a16:creationId xmlns:a16="http://schemas.microsoft.com/office/drawing/2014/main" id="{5DD72554-F3D9-F5BA-5C42-C806BF80311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28930C-AFAB-EE2D-BCD7-3E17EE9BCFE0}"/>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2836954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FD290-1A74-EE23-0EB7-3546457376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80C1E1-53E6-D00A-859E-E34390F039E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D41EB2-C239-D973-C228-3874EEA94B05}"/>
              </a:ext>
            </a:extLst>
          </p:cNvPr>
          <p:cNvSpPr>
            <a:spLocks noGrp="1"/>
          </p:cNvSpPr>
          <p:nvPr>
            <p:ph type="dt" sz="half" idx="10"/>
          </p:nvPr>
        </p:nvSpPr>
        <p:spPr/>
        <p:txBody>
          <a:bodyPr/>
          <a:lstStyle/>
          <a:p>
            <a:fld id="{EFD5A2F4-9D9D-4DB1-B444-BC9DABF4C204}" type="datetimeFigureOut">
              <a:rPr lang="en-US" smtClean="0"/>
              <a:t>1/13/2026</a:t>
            </a:fld>
            <a:endParaRPr lang="en-US" dirty="0"/>
          </a:p>
        </p:txBody>
      </p:sp>
      <p:sp>
        <p:nvSpPr>
          <p:cNvPr id="5" name="Footer Placeholder 4">
            <a:extLst>
              <a:ext uri="{FF2B5EF4-FFF2-40B4-BE49-F238E27FC236}">
                <a16:creationId xmlns:a16="http://schemas.microsoft.com/office/drawing/2014/main" id="{5EEBA78D-8942-DCF6-0CF7-5DDAD3B5E0B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BC0BCCD-F231-0A9D-89B3-0C335AC479B7}"/>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3506461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83613-1067-A3C0-1F9B-2C7BC58623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695634-9055-82D1-EF6D-AB72F5BCBEA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5A4570B-4AB3-8BE0-665A-F65D809B8F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33333F-7959-E612-5CE2-97A380CAA4FA}"/>
              </a:ext>
            </a:extLst>
          </p:cNvPr>
          <p:cNvSpPr>
            <a:spLocks noGrp="1"/>
          </p:cNvSpPr>
          <p:nvPr>
            <p:ph type="dt" sz="half" idx="10"/>
          </p:nvPr>
        </p:nvSpPr>
        <p:spPr/>
        <p:txBody>
          <a:bodyPr/>
          <a:lstStyle/>
          <a:p>
            <a:fld id="{EFD5A2F4-9D9D-4DB1-B444-BC9DABF4C204}" type="datetimeFigureOut">
              <a:rPr lang="en-US" smtClean="0"/>
              <a:t>1/13/2026</a:t>
            </a:fld>
            <a:endParaRPr lang="en-US" dirty="0"/>
          </a:p>
        </p:txBody>
      </p:sp>
      <p:sp>
        <p:nvSpPr>
          <p:cNvPr id="6" name="Footer Placeholder 5">
            <a:extLst>
              <a:ext uri="{FF2B5EF4-FFF2-40B4-BE49-F238E27FC236}">
                <a16:creationId xmlns:a16="http://schemas.microsoft.com/office/drawing/2014/main" id="{DF07820B-DF04-C0D0-5FE5-93ACCFCB722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FBFB481-5DD1-5A5F-5320-41B3A7590BCE}"/>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374922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98C8A-37AC-F60F-ABEC-509045F663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E7B70F-5298-F03F-8AC8-99DD5F4DDE9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25F98E-1460-112B-E542-572B40C9899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F7F776-EDF3-053C-AE9D-32B654ECAE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67151E-44EF-DE28-C621-367D83FDB0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E001A84-06AB-CFCF-938D-E746EBC49A91}"/>
              </a:ext>
            </a:extLst>
          </p:cNvPr>
          <p:cNvSpPr>
            <a:spLocks noGrp="1"/>
          </p:cNvSpPr>
          <p:nvPr>
            <p:ph type="dt" sz="half" idx="10"/>
          </p:nvPr>
        </p:nvSpPr>
        <p:spPr/>
        <p:txBody>
          <a:bodyPr/>
          <a:lstStyle/>
          <a:p>
            <a:fld id="{EFD5A2F4-9D9D-4DB1-B444-BC9DABF4C204}" type="datetimeFigureOut">
              <a:rPr lang="en-US" smtClean="0"/>
              <a:t>1/13/2026</a:t>
            </a:fld>
            <a:endParaRPr lang="en-US" dirty="0"/>
          </a:p>
        </p:txBody>
      </p:sp>
      <p:sp>
        <p:nvSpPr>
          <p:cNvPr id="8" name="Footer Placeholder 7">
            <a:extLst>
              <a:ext uri="{FF2B5EF4-FFF2-40B4-BE49-F238E27FC236}">
                <a16:creationId xmlns:a16="http://schemas.microsoft.com/office/drawing/2014/main" id="{A21DF415-B695-34B6-C626-01BD58F8834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2545D07-020C-C8F1-E1DD-8C626D577ADA}"/>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3798767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86FC8-E5A0-17AA-549D-D65C039033B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8E54F17-5BA2-7A1B-0734-425BF9A2EECA}"/>
              </a:ext>
            </a:extLst>
          </p:cNvPr>
          <p:cNvSpPr>
            <a:spLocks noGrp="1"/>
          </p:cNvSpPr>
          <p:nvPr>
            <p:ph type="dt" sz="half" idx="10"/>
          </p:nvPr>
        </p:nvSpPr>
        <p:spPr/>
        <p:txBody>
          <a:bodyPr/>
          <a:lstStyle/>
          <a:p>
            <a:fld id="{EFD5A2F4-9D9D-4DB1-B444-BC9DABF4C204}" type="datetimeFigureOut">
              <a:rPr lang="en-US" smtClean="0"/>
              <a:t>1/13/2026</a:t>
            </a:fld>
            <a:endParaRPr lang="en-US" dirty="0"/>
          </a:p>
        </p:txBody>
      </p:sp>
      <p:sp>
        <p:nvSpPr>
          <p:cNvPr id="4" name="Footer Placeholder 3">
            <a:extLst>
              <a:ext uri="{FF2B5EF4-FFF2-40B4-BE49-F238E27FC236}">
                <a16:creationId xmlns:a16="http://schemas.microsoft.com/office/drawing/2014/main" id="{42498ED0-FB6D-793F-2E35-F15088D0951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6B533874-565E-3EB4-F9AA-C1A4896C7FD9}"/>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518175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AF02EB-5268-68CA-BE03-49BDD71B0F47}"/>
              </a:ext>
            </a:extLst>
          </p:cNvPr>
          <p:cNvSpPr>
            <a:spLocks noGrp="1"/>
          </p:cNvSpPr>
          <p:nvPr>
            <p:ph type="dt" sz="half" idx="10"/>
          </p:nvPr>
        </p:nvSpPr>
        <p:spPr/>
        <p:txBody>
          <a:bodyPr/>
          <a:lstStyle/>
          <a:p>
            <a:fld id="{EFD5A2F4-9D9D-4DB1-B444-BC9DABF4C204}" type="datetimeFigureOut">
              <a:rPr lang="en-US" smtClean="0"/>
              <a:t>1/13/2026</a:t>
            </a:fld>
            <a:endParaRPr lang="en-US" dirty="0"/>
          </a:p>
        </p:txBody>
      </p:sp>
      <p:sp>
        <p:nvSpPr>
          <p:cNvPr id="3" name="Footer Placeholder 2">
            <a:extLst>
              <a:ext uri="{FF2B5EF4-FFF2-40B4-BE49-F238E27FC236}">
                <a16:creationId xmlns:a16="http://schemas.microsoft.com/office/drawing/2014/main" id="{5B022270-867F-2DBF-B79B-DDA38C2F201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11BD4F-1AB1-5BFB-9B88-EADDAAFCD794}"/>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19558757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AD400-17D1-5CDC-0F5E-3CBBC35DE2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E25F0C-197A-D761-80FC-8247E9059D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5407C6-D09F-2A94-A1E7-E9E9839043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DCC603-B5BC-2B38-CA20-8ACA2ED68C18}"/>
              </a:ext>
            </a:extLst>
          </p:cNvPr>
          <p:cNvSpPr>
            <a:spLocks noGrp="1"/>
          </p:cNvSpPr>
          <p:nvPr>
            <p:ph type="dt" sz="half" idx="10"/>
          </p:nvPr>
        </p:nvSpPr>
        <p:spPr/>
        <p:txBody>
          <a:bodyPr/>
          <a:lstStyle/>
          <a:p>
            <a:fld id="{EFD5A2F4-9D9D-4DB1-B444-BC9DABF4C204}" type="datetimeFigureOut">
              <a:rPr lang="en-US" smtClean="0"/>
              <a:t>1/13/2026</a:t>
            </a:fld>
            <a:endParaRPr lang="en-US" dirty="0"/>
          </a:p>
        </p:txBody>
      </p:sp>
      <p:sp>
        <p:nvSpPr>
          <p:cNvPr id="6" name="Footer Placeholder 5">
            <a:extLst>
              <a:ext uri="{FF2B5EF4-FFF2-40B4-BE49-F238E27FC236}">
                <a16:creationId xmlns:a16="http://schemas.microsoft.com/office/drawing/2014/main" id="{830FF930-AC71-082A-AF44-CBAE2D53180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7A9E01E-22D9-CE90-C875-0BC961EC9361}"/>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3004969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C6F6D-7519-A478-6913-FEC0201357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1E23FD8-84EB-9D08-A645-F3EE987E3D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56B235F2-BF12-13B4-0667-BC5E3DEE7E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6B4D67-DA05-E643-927F-F7224104DA31}"/>
              </a:ext>
            </a:extLst>
          </p:cNvPr>
          <p:cNvSpPr>
            <a:spLocks noGrp="1"/>
          </p:cNvSpPr>
          <p:nvPr>
            <p:ph type="dt" sz="half" idx="10"/>
          </p:nvPr>
        </p:nvSpPr>
        <p:spPr/>
        <p:txBody>
          <a:bodyPr/>
          <a:lstStyle/>
          <a:p>
            <a:fld id="{EFD5A2F4-9D9D-4DB1-B444-BC9DABF4C204}" type="datetimeFigureOut">
              <a:rPr lang="en-US" smtClean="0"/>
              <a:t>1/13/2026</a:t>
            </a:fld>
            <a:endParaRPr lang="en-US" dirty="0"/>
          </a:p>
        </p:txBody>
      </p:sp>
      <p:sp>
        <p:nvSpPr>
          <p:cNvPr id="6" name="Footer Placeholder 5">
            <a:extLst>
              <a:ext uri="{FF2B5EF4-FFF2-40B4-BE49-F238E27FC236}">
                <a16:creationId xmlns:a16="http://schemas.microsoft.com/office/drawing/2014/main" id="{219EAF95-83DF-6C35-465C-C22E461F9A9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E681465-95F0-EA0C-76A8-8309509C7D65}"/>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1100955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B01004-4C82-A506-A86A-E707325DB6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31E884-625A-D97B-AEBE-4A8C03C3CB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F1F10C-AC5C-D87B-0F0A-24DE447A8B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FD5A2F4-9D9D-4DB1-B444-BC9DABF4C204}" type="datetimeFigureOut">
              <a:rPr lang="en-US" smtClean="0"/>
              <a:t>1/13/2026</a:t>
            </a:fld>
            <a:endParaRPr lang="en-US" dirty="0"/>
          </a:p>
        </p:txBody>
      </p:sp>
      <p:sp>
        <p:nvSpPr>
          <p:cNvPr id="5" name="Footer Placeholder 4">
            <a:extLst>
              <a:ext uri="{FF2B5EF4-FFF2-40B4-BE49-F238E27FC236}">
                <a16:creationId xmlns:a16="http://schemas.microsoft.com/office/drawing/2014/main" id="{9548D500-E05D-019D-C093-5D7CE910AC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2CA5549D-D63A-740C-5A8E-69EC836D04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F3F62B-7C0B-4EA2-B621-18A363835C2E}" type="slidenum">
              <a:rPr lang="en-US" smtClean="0"/>
              <a:t>‹#›</a:t>
            </a:fld>
            <a:endParaRPr lang="en-US" dirty="0"/>
          </a:p>
        </p:txBody>
      </p:sp>
    </p:spTree>
    <p:extLst>
      <p:ext uri="{BB962C8B-B14F-4D97-AF65-F5344CB8AC3E}">
        <p14:creationId xmlns:p14="http://schemas.microsoft.com/office/powerpoint/2010/main" val="747001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707B42-3CA8-742D-4D17-AB085D983440}"/>
              </a:ext>
            </a:extLst>
          </p:cNvPr>
          <p:cNvSpPr txBox="1"/>
          <p:nvPr/>
        </p:nvSpPr>
        <p:spPr>
          <a:xfrm>
            <a:off x="771526" y="1038910"/>
            <a:ext cx="10601324" cy="5478423"/>
          </a:xfrm>
          <a:prstGeom prst="rect">
            <a:avLst/>
          </a:prstGeom>
          <a:noFill/>
        </p:spPr>
        <p:txBody>
          <a:bodyPr wrap="square">
            <a:spAutoFit/>
          </a:bodyPr>
          <a:lstStyle/>
          <a:p>
            <a:pPr algn="ctr"/>
            <a:r>
              <a:rPr lang="en-US" sz="2800" dirty="0"/>
              <a:t>A LOW-COST INFRARED VIDEO SYSTEM FOR REMOTE BAT COLONY MONITORING, INCLUDING   RECORDS OF LITTLE BROWN BAT SYSTEMATIC SEASONAL VARIATION</a:t>
            </a:r>
            <a:endParaRPr lang="en-US" sz="6000" dirty="0">
              <a:solidFill>
                <a:srgbClr val="1D2228"/>
              </a:solidFill>
              <a:latin typeface="Aptos" panose="02110004020202020204"/>
            </a:endParaRPr>
          </a:p>
          <a:p>
            <a:endParaRPr lang="en-US" sz="4400" dirty="0">
              <a:solidFill>
                <a:srgbClr val="1D2228"/>
              </a:solidFill>
              <a:latin typeface="Aptos" panose="02110004020202020204"/>
            </a:endParaRPr>
          </a:p>
          <a:p>
            <a:endParaRPr lang="en-US" sz="4400" dirty="0">
              <a:solidFill>
                <a:srgbClr val="1D2228"/>
              </a:solidFill>
              <a:latin typeface="Aptos" panose="02110004020202020204"/>
            </a:endParaRPr>
          </a:p>
          <a:p>
            <a:endParaRPr lang="en-US" sz="4400" dirty="0">
              <a:solidFill>
                <a:srgbClr val="1D2228"/>
              </a:solidFill>
              <a:latin typeface="Aptos" panose="02110004020202020204"/>
            </a:endParaRPr>
          </a:p>
          <a:p>
            <a:pPr lvl="7"/>
            <a:r>
              <a:rPr lang="en-US" dirty="0"/>
              <a:t> 			Larry Gorham, Community Scientist</a:t>
            </a:r>
          </a:p>
          <a:p>
            <a:pPr lvl="7"/>
            <a:r>
              <a:rPr lang="en-US" dirty="0"/>
              <a:t>			James Fischer, WMCC Wildlife Biologist</a:t>
            </a:r>
          </a:p>
          <a:p>
            <a:pPr lvl="7"/>
            <a:r>
              <a:rPr lang="en-US" dirty="0"/>
              <a:t>			Dr. Devaughn Fraser, CT DEEP Wildlife Biologist</a:t>
            </a:r>
          </a:p>
          <a:p>
            <a:pPr lvl="7"/>
            <a:r>
              <a:rPr lang="en-US" dirty="0"/>
              <a:t>			Daniela Ramirez, Student Volunteer</a:t>
            </a:r>
          </a:p>
          <a:p>
            <a:pPr lvl="8"/>
            <a:endParaRPr lang="en-US" dirty="0"/>
          </a:p>
          <a:p>
            <a:endParaRPr lang="en-US" sz="4400" dirty="0"/>
          </a:p>
        </p:txBody>
      </p:sp>
    </p:spTree>
    <p:extLst>
      <p:ext uri="{BB962C8B-B14F-4D97-AF65-F5344CB8AC3E}">
        <p14:creationId xmlns:p14="http://schemas.microsoft.com/office/powerpoint/2010/main" val="5393397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298285-0215-338F-B8B2-BB993D790DBD}"/>
              </a:ext>
            </a:extLst>
          </p:cNvPr>
          <p:cNvSpPr txBox="1"/>
          <p:nvPr/>
        </p:nvSpPr>
        <p:spPr>
          <a:xfrm>
            <a:off x="1819656" y="140934"/>
            <a:ext cx="9057513" cy="7755969"/>
          </a:xfrm>
          <a:prstGeom prst="rect">
            <a:avLst/>
          </a:prstGeom>
          <a:noFill/>
          <a:ln>
            <a:noFill/>
          </a:ln>
        </p:spPr>
        <p:txBody>
          <a:bodyPr wrap="square">
            <a:spAutoFit/>
          </a:bodyPr>
          <a:lstStyle/>
          <a:p>
            <a:pPr algn="ctr">
              <a:lnSpc>
                <a:spcPct val="150000"/>
              </a:lnSpc>
            </a:pPr>
            <a:r>
              <a:rPr lang="en-US" sz="4000" dirty="0"/>
              <a:t>How To Count Bats</a:t>
            </a:r>
          </a:p>
          <a:p>
            <a:pPr marL="285750" indent="-285750">
              <a:lnSpc>
                <a:spcPct val="150000"/>
              </a:lnSpc>
              <a:buFont typeface="Wingdings" panose="05000000000000000000" pitchFamily="2" charset="2"/>
              <a:buChar char="Ø"/>
            </a:pPr>
            <a:r>
              <a:rPr lang="en-US" sz="2800" dirty="0"/>
              <a:t>We could physically watch the bat houses for two hours with two clickers</a:t>
            </a:r>
          </a:p>
          <a:p>
            <a:pPr lvl="1">
              <a:lnSpc>
                <a:spcPct val="150000"/>
              </a:lnSpc>
            </a:pPr>
            <a:r>
              <a:rPr lang="en-US" sz="2800" dirty="0"/>
              <a:t>But that’s really difficult to get accurate results.</a:t>
            </a:r>
          </a:p>
          <a:p>
            <a:pPr marL="285750" indent="-285750">
              <a:lnSpc>
                <a:spcPct val="150000"/>
              </a:lnSpc>
              <a:buFont typeface="Wingdings" panose="05000000000000000000" pitchFamily="2" charset="2"/>
              <a:buChar char="Ø"/>
            </a:pPr>
            <a:r>
              <a:rPr lang="en-US" sz="2800" dirty="0"/>
              <a:t>Ultrasonic counting is not accurate</a:t>
            </a:r>
          </a:p>
          <a:p>
            <a:pPr marL="285750" indent="-285750">
              <a:lnSpc>
                <a:spcPct val="150000"/>
              </a:lnSpc>
              <a:buFont typeface="Wingdings" panose="05000000000000000000" pitchFamily="2" charset="2"/>
              <a:buChar char="Ø"/>
            </a:pPr>
            <a:r>
              <a:rPr lang="en-US" sz="2800" dirty="0"/>
              <a:t>Instead we video the bats in infrared light </a:t>
            </a:r>
          </a:p>
          <a:p>
            <a:pPr marL="285750" indent="-285750">
              <a:lnSpc>
                <a:spcPct val="150000"/>
              </a:lnSpc>
              <a:buFont typeface="Wingdings" panose="05000000000000000000" pitchFamily="2" charset="2"/>
              <a:buChar char="Ø"/>
            </a:pPr>
            <a:r>
              <a:rPr lang="en-US" sz="2800" dirty="0"/>
              <a:t>We could view the two hour video or</a:t>
            </a:r>
          </a:p>
          <a:p>
            <a:pPr marL="285750" indent="-285750">
              <a:lnSpc>
                <a:spcPct val="150000"/>
              </a:lnSpc>
              <a:buFont typeface="Wingdings" panose="05000000000000000000" pitchFamily="2" charset="2"/>
              <a:buChar char="Ø"/>
            </a:pPr>
            <a:r>
              <a:rPr lang="en-US" sz="2800" dirty="0"/>
              <a:t>Use a computer to scan the video and help us count bats</a:t>
            </a:r>
          </a:p>
          <a:p>
            <a:pPr marL="285750" indent="-285750">
              <a:lnSpc>
                <a:spcPct val="150000"/>
              </a:lnSpc>
              <a:buFont typeface="Wingdings" panose="05000000000000000000" pitchFamily="2" charset="2"/>
              <a:buChar char="Ø"/>
            </a:pPr>
            <a:r>
              <a:rPr lang="en-US" sz="2800" dirty="0" err="1"/>
              <a:t>ThruTracker</a:t>
            </a:r>
            <a:r>
              <a:rPr lang="en-US" sz="2800" dirty="0"/>
              <a:t> by Dr. Aaron Corcoran of UC Colorado Springs</a:t>
            </a:r>
          </a:p>
          <a:p>
            <a:r>
              <a:rPr lang="en-US" sz="1800" dirty="0"/>
              <a:t>         </a:t>
            </a:r>
          </a:p>
        </p:txBody>
      </p:sp>
    </p:spTree>
    <p:extLst>
      <p:ext uri="{BB962C8B-B14F-4D97-AF65-F5344CB8AC3E}">
        <p14:creationId xmlns:p14="http://schemas.microsoft.com/office/powerpoint/2010/main" val="7667660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DED9AA-FAFC-97A4-CEF6-1E9347CF27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230" y="156706"/>
            <a:ext cx="9059539" cy="6544588"/>
          </a:xfrm>
          <a:prstGeom prst="rect">
            <a:avLst/>
          </a:prstGeom>
        </p:spPr>
      </p:pic>
      <p:sp>
        <p:nvSpPr>
          <p:cNvPr id="2" name="TextBox 1">
            <a:extLst>
              <a:ext uri="{FF2B5EF4-FFF2-40B4-BE49-F238E27FC236}">
                <a16:creationId xmlns:a16="http://schemas.microsoft.com/office/drawing/2014/main" id="{6C0A271B-612C-DB61-F127-6B496F5B7AC8}"/>
              </a:ext>
            </a:extLst>
          </p:cNvPr>
          <p:cNvSpPr txBox="1"/>
          <p:nvPr/>
        </p:nvSpPr>
        <p:spPr>
          <a:xfrm>
            <a:off x="3543300" y="1028700"/>
            <a:ext cx="2019784" cy="523220"/>
          </a:xfrm>
          <a:prstGeom prst="rect">
            <a:avLst/>
          </a:prstGeom>
          <a:noFill/>
        </p:spPr>
        <p:txBody>
          <a:bodyPr wrap="none" rtlCol="0">
            <a:spAutoFit/>
          </a:bodyPr>
          <a:lstStyle/>
          <a:p>
            <a:r>
              <a:rPr lang="en-US" sz="2800" dirty="0">
                <a:solidFill>
                  <a:schemeClr val="bg2"/>
                </a:solidFill>
              </a:rPr>
              <a:t>Insect Flyby</a:t>
            </a:r>
          </a:p>
        </p:txBody>
      </p:sp>
    </p:spTree>
    <p:extLst>
      <p:ext uri="{BB962C8B-B14F-4D97-AF65-F5344CB8AC3E}">
        <p14:creationId xmlns:p14="http://schemas.microsoft.com/office/powerpoint/2010/main" val="1826777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8145236-3A78-8CCE-ADE1-DC4EC5E9A0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6704" y="166232"/>
            <a:ext cx="9078592" cy="6525536"/>
          </a:xfrm>
          <a:prstGeom prst="rect">
            <a:avLst/>
          </a:prstGeom>
        </p:spPr>
      </p:pic>
      <p:sp>
        <p:nvSpPr>
          <p:cNvPr id="2" name="TextBox 1">
            <a:extLst>
              <a:ext uri="{FF2B5EF4-FFF2-40B4-BE49-F238E27FC236}">
                <a16:creationId xmlns:a16="http://schemas.microsoft.com/office/drawing/2014/main" id="{009665F6-5A70-74DA-4A01-3C269A891D42}"/>
              </a:ext>
            </a:extLst>
          </p:cNvPr>
          <p:cNvSpPr txBox="1"/>
          <p:nvPr/>
        </p:nvSpPr>
        <p:spPr>
          <a:xfrm>
            <a:off x="3543300" y="1028700"/>
            <a:ext cx="1580626" cy="523220"/>
          </a:xfrm>
          <a:prstGeom prst="rect">
            <a:avLst/>
          </a:prstGeom>
          <a:noFill/>
        </p:spPr>
        <p:txBody>
          <a:bodyPr wrap="none" rtlCol="0">
            <a:spAutoFit/>
          </a:bodyPr>
          <a:lstStyle/>
          <a:p>
            <a:r>
              <a:rPr lang="en-US" sz="2800" dirty="0">
                <a:solidFill>
                  <a:schemeClr val="bg2"/>
                </a:solidFill>
              </a:rPr>
              <a:t>Bat</a:t>
            </a:r>
            <a:r>
              <a:rPr lang="en-US" sz="2800" dirty="0"/>
              <a:t> </a:t>
            </a:r>
            <a:r>
              <a:rPr lang="en-US" sz="2800" dirty="0">
                <a:solidFill>
                  <a:schemeClr val="bg2"/>
                </a:solidFill>
              </a:rPr>
              <a:t>Flyby</a:t>
            </a:r>
          </a:p>
        </p:txBody>
      </p:sp>
    </p:spTree>
    <p:extLst>
      <p:ext uri="{BB962C8B-B14F-4D97-AF65-F5344CB8AC3E}">
        <p14:creationId xmlns:p14="http://schemas.microsoft.com/office/powerpoint/2010/main" val="1294695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97F299-04A6-BD8D-EB23-1A621B1277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3835" y="109074"/>
            <a:ext cx="9164329" cy="6639852"/>
          </a:xfrm>
          <a:prstGeom prst="rect">
            <a:avLst/>
          </a:prstGeom>
        </p:spPr>
      </p:pic>
      <p:sp>
        <p:nvSpPr>
          <p:cNvPr id="2" name="TextBox 1">
            <a:extLst>
              <a:ext uri="{FF2B5EF4-FFF2-40B4-BE49-F238E27FC236}">
                <a16:creationId xmlns:a16="http://schemas.microsoft.com/office/drawing/2014/main" id="{3BE23D1F-31A1-AE36-923A-67AE84F36D84}"/>
              </a:ext>
            </a:extLst>
          </p:cNvPr>
          <p:cNvSpPr txBox="1"/>
          <p:nvPr/>
        </p:nvSpPr>
        <p:spPr>
          <a:xfrm>
            <a:off x="3894363" y="710297"/>
            <a:ext cx="2263697" cy="523220"/>
          </a:xfrm>
          <a:prstGeom prst="rect">
            <a:avLst/>
          </a:prstGeom>
          <a:noFill/>
        </p:spPr>
        <p:txBody>
          <a:bodyPr wrap="none" rtlCol="0">
            <a:spAutoFit/>
          </a:bodyPr>
          <a:lstStyle/>
          <a:p>
            <a:r>
              <a:rPr lang="en-US" sz="2800" dirty="0">
                <a:solidFill>
                  <a:schemeClr val="bg2"/>
                </a:solidFill>
              </a:rPr>
              <a:t>Bat</a:t>
            </a:r>
            <a:r>
              <a:rPr lang="en-US" sz="2800" dirty="0"/>
              <a:t> </a:t>
            </a:r>
            <a:r>
              <a:rPr lang="en-US" sz="2800" dirty="0">
                <a:solidFill>
                  <a:schemeClr val="bg2"/>
                </a:solidFill>
              </a:rPr>
              <a:t>Egressing</a:t>
            </a:r>
          </a:p>
        </p:txBody>
      </p:sp>
    </p:spTree>
    <p:extLst>
      <p:ext uri="{BB962C8B-B14F-4D97-AF65-F5344CB8AC3E}">
        <p14:creationId xmlns:p14="http://schemas.microsoft.com/office/powerpoint/2010/main" val="15902075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83E6EF-3463-682C-9155-AF2F1B77F377}"/>
              </a:ext>
            </a:extLst>
          </p:cNvPr>
          <p:cNvSpPr txBox="1"/>
          <p:nvPr/>
        </p:nvSpPr>
        <p:spPr>
          <a:xfrm>
            <a:off x="3304991" y="306426"/>
            <a:ext cx="4953483" cy="523220"/>
          </a:xfrm>
          <a:prstGeom prst="rect">
            <a:avLst/>
          </a:prstGeom>
          <a:noFill/>
        </p:spPr>
        <p:txBody>
          <a:bodyPr wrap="square" rtlCol="0">
            <a:spAutoFit/>
          </a:bodyPr>
          <a:lstStyle/>
          <a:p>
            <a:r>
              <a:rPr lang="en-US" sz="2800" dirty="0"/>
              <a:t>Net Outflow = Egress - Returns</a:t>
            </a:r>
          </a:p>
        </p:txBody>
      </p:sp>
      <p:sp>
        <p:nvSpPr>
          <p:cNvPr id="5" name="Rectangle 4">
            <a:extLst>
              <a:ext uri="{FF2B5EF4-FFF2-40B4-BE49-F238E27FC236}">
                <a16:creationId xmlns:a16="http://schemas.microsoft.com/office/drawing/2014/main" id="{EFF128B6-6CE6-B46F-C710-060E527ADD3A}"/>
              </a:ext>
            </a:extLst>
          </p:cNvPr>
          <p:cNvSpPr/>
          <p:nvPr/>
        </p:nvSpPr>
        <p:spPr>
          <a:xfrm>
            <a:off x="258618" y="1034473"/>
            <a:ext cx="11730181" cy="561570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hart 5">
            <a:extLst>
              <a:ext uri="{FF2B5EF4-FFF2-40B4-BE49-F238E27FC236}">
                <a16:creationId xmlns:a16="http://schemas.microsoft.com/office/drawing/2014/main" id="{CB15A717-D3A2-DB05-C22E-9830B2F06CE9}"/>
              </a:ext>
            </a:extLst>
          </p:cNvPr>
          <p:cNvGraphicFramePr>
            <a:graphicFrameLocks/>
          </p:cNvGraphicFramePr>
          <p:nvPr>
            <p:extLst>
              <p:ext uri="{D42A27DB-BD31-4B8C-83A1-F6EECF244321}">
                <p14:modId xmlns:p14="http://schemas.microsoft.com/office/powerpoint/2010/main" val="663476890"/>
              </p:ext>
            </p:extLst>
          </p:nvPr>
        </p:nvGraphicFramePr>
        <p:xfrm>
          <a:off x="972151" y="1366837"/>
          <a:ext cx="10878103" cy="5184737"/>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0A8720E4-48BD-F193-92FA-12D8CE1EF2F0}"/>
              </a:ext>
            </a:extLst>
          </p:cNvPr>
          <p:cNvSpPr txBox="1"/>
          <p:nvPr/>
        </p:nvSpPr>
        <p:spPr>
          <a:xfrm>
            <a:off x="490888" y="2087099"/>
            <a:ext cx="476925" cy="3300775"/>
          </a:xfrm>
          <a:prstGeom prst="rect">
            <a:avLst/>
          </a:prstGeom>
          <a:noFill/>
        </p:spPr>
        <p:txBody>
          <a:bodyPr vert="wordArtVert" wrap="none" rtlCol="0">
            <a:spAutoFit/>
          </a:bodyPr>
          <a:lstStyle/>
          <a:p>
            <a:r>
              <a:rPr lang="en-US" sz="1600" b="1" dirty="0"/>
              <a:t>NET OUTFLOW</a:t>
            </a:r>
          </a:p>
        </p:txBody>
      </p:sp>
    </p:spTree>
    <p:extLst>
      <p:ext uri="{BB962C8B-B14F-4D97-AF65-F5344CB8AC3E}">
        <p14:creationId xmlns:p14="http://schemas.microsoft.com/office/powerpoint/2010/main" val="13652720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41178E81-D9E8-1145-87EA-E8E9AD40969D}"/>
              </a:ext>
            </a:extLst>
          </p:cNvPr>
          <p:cNvGraphicFramePr>
            <a:graphicFrameLocks/>
          </p:cNvGraphicFramePr>
          <p:nvPr>
            <p:extLst>
              <p:ext uri="{D42A27DB-BD31-4B8C-83A1-F6EECF244321}">
                <p14:modId xmlns:p14="http://schemas.microsoft.com/office/powerpoint/2010/main" val="897132357"/>
              </p:ext>
            </p:extLst>
          </p:nvPr>
        </p:nvGraphicFramePr>
        <p:xfrm>
          <a:off x="885523" y="749511"/>
          <a:ext cx="11047859" cy="589280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2CE08ECC-F4CA-23D6-A2AD-29A899FF44F6}"/>
              </a:ext>
            </a:extLst>
          </p:cNvPr>
          <p:cNvSpPr txBox="1"/>
          <p:nvPr/>
        </p:nvSpPr>
        <p:spPr>
          <a:xfrm>
            <a:off x="3278594" y="234162"/>
            <a:ext cx="5634812" cy="523220"/>
          </a:xfrm>
          <a:prstGeom prst="rect">
            <a:avLst/>
          </a:prstGeom>
          <a:noFill/>
        </p:spPr>
        <p:txBody>
          <a:bodyPr wrap="none" rtlCol="0">
            <a:spAutoFit/>
          </a:bodyPr>
          <a:lstStyle/>
          <a:p>
            <a:r>
              <a:rPr lang="en-US" sz="2800" dirty="0"/>
              <a:t>Egress Start Time (Min from sunset)</a:t>
            </a:r>
          </a:p>
        </p:txBody>
      </p:sp>
      <p:sp>
        <p:nvSpPr>
          <p:cNvPr id="4" name="Rectangle 3">
            <a:extLst>
              <a:ext uri="{FF2B5EF4-FFF2-40B4-BE49-F238E27FC236}">
                <a16:creationId xmlns:a16="http://schemas.microsoft.com/office/drawing/2014/main" id="{46861721-BA4B-757E-BAF4-7D2E183CA1C5}"/>
              </a:ext>
            </a:extLst>
          </p:cNvPr>
          <p:cNvSpPr/>
          <p:nvPr/>
        </p:nvSpPr>
        <p:spPr>
          <a:xfrm>
            <a:off x="258618" y="1034473"/>
            <a:ext cx="11730181" cy="561570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69C35F7-5623-23BF-AB56-8C7253E7930B}"/>
              </a:ext>
            </a:extLst>
          </p:cNvPr>
          <p:cNvSpPr txBox="1"/>
          <p:nvPr/>
        </p:nvSpPr>
        <p:spPr>
          <a:xfrm>
            <a:off x="490888" y="1365208"/>
            <a:ext cx="440313" cy="4946547"/>
          </a:xfrm>
          <a:prstGeom prst="rect">
            <a:avLst/>
          </a:prstGeom>
          <a:noFill/>
        </p:spPr>
        <p:txBody>
          <a:bodyPr vert="wordArtVert" wrap="none" rtlCol="0">
            <a:spAutoFit/>
          </a:bodyPr>
          <a:lstStyle/>
          <a:p>
            <a:r>
              <a:rPr lang="en-US" sz="1400" b="1" dirty="0"/>
              <a:t>MINUTES FROM SUNSET</a:t>
            </a:r>
          </a:p>
        </p:txBody>
      </p:sp>
    </p:spTree>
    <p:extLst>
      <p:ext uri="{BB962C8B-B14F-4D97-AF65-F5344CB8AC3E}">
        <p14:creationId xmlns:p14="http://schemas.microsoft.com/office/powerpoint/2010/main" val="1432940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7FAB38-EF81-2CB9-5D62-CD74ACF4FB22}"/>
              </a:ext>
            </a:extLst>
          </p:cNvPr>
          <p:cNvSpPr txBox="1"/>
          <p:nvPr/>
        </p:nvSpPr>
        <p:spPr>
          <a:xfrm>
            <a:off x="1681018" y="797448"/>
            <a:ext cx="9762835" cy="523220"/>
          </a:xfrm>
          <a:prstGeom prst="rect">
            <a:avLst/>
          </a:prstGeom>
          <a:noFill/>
        </p:spPr>
        <p:txBody>
          <a:bodyPr wrap="square" rtlCol="0">
            <a:spAutoFit/>
          </a:bodyPr>
          <a:lstStyle/>
          <a:p>
            <a:r>
              <a:rPr lang="en-US" sz="2800" dirty="0"/>
              <a:t>Comparing  Net Outflow (blue) and Flyby Activity (orange)</a:t>
            </a:r>
          </a:p>
        </p:txBody>
      </p:sp>
      <p:sp>
        <p:nvSpPr>
          <p:cNvPr id="5" name="Rectangle 4">
            <a:extLst>
              <a:ext uri="{FF2B5EF4-FFF2-40B4-BE49-F238E27FC236}">
                <a16:creationId xmlns:a16="http://schemas.microsoft.com/office/drawing/2014/main" id="{8D25172A-95CE-A487-9847-852A0F5CAFC3}"/>
              </a:ext>
            </a:extLst>
          </p:cNvPr>
          <p:cNvSpPr/>
          <p:nvPr/>
        </p:nvSpPr>
        <p:spPr>
          <a:xfrm>
            <a:off x="253218" y="1447992"/>
            <a:ext cx="11802794" cy="506364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0" name="Chart 9">
            <a:extLst>
              <a:ext uri="{FF2B5EF4-FFF2-40B4-BE49-F238E27FC236}">
                <a16:creationId xmlns:a16="http://schemas.microsoft.com/office/drawing/2014/main" id="{E2D0007C-56FB-8DDE-B59D-DC7A319CD2D4}"/>
              </a:ext>
            </a:extLst>
          </p:cNvPr>
          <p:cNvGraphicFramePr>
            <a:graphicFrameLocks/>
          </p:cNvGraphicFramePr>
          <p:nvPr>
            <p:extLst>
              <p:ext uri="{D42A27DB-BD31-4B8C-83A1-F6EECF244321}">
                <p14:modId xmlns:p14="http://schemas.microsoft.com/office/powerpoint/2010/main" val="4258998001"/>
              </p:ext>
            </p:extLst>
          </p:nvPr>
        </p:nvGraphicFramePr>
        <p:xfrm>
          <a:off x="943276" y="1447992"/>
          <a:ext cx="10299031" cy="485120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9BEC7015-D99A-8603-0698-C6C88B82108D}"/>
              </a:ext>
            </a:extLst>
          </p:cNvPr>
          <p:cNvSpPr txBox="1"/>
          <p:nvPr/>
        </p:nvSpPr>
        <p:spPr>
          <a:xfrm>
            <a:off x="423513" y="2741617"/>
            <a:ext cx="476925" cy="1817549"/>
          </a:xfrm>
          <a:prstGeom prst="rect">
            <a:avLst/>
          </a:prstGeom>
          <a:noFill/>
        </p:spPr>
        <p:txBody>
          <a:bodyPr vert="wordArtVert" wrap="none" rtlCol="0">
            <a:spAutoFit/>
          </a:bodyPr>
          <a:lstStyle/>
          <a:p>
            <a:r>
              <a:rPr lang="en-US" sz="1600" b="1" dirty="0"/>
              <a:t>FLYBYS</a:t>
            </a:r>
          </a:p>
        </p:txBody>
      </p:sp>
      <p:sp>
        <p:nvSpPr>
          <p:cNvPr id="4" name="TextBox 3">
            <a:extLst>
              <a:ext uri="{FF2B5EF4-FFF2-40B4-BE49-F238E27FC236}">
                <a16:creationId xmlns:a16="http://schemas.microsoft.com/office/drawing/2014/main" id="{8149A3B0-A7B8-AD88-B080-A3B6830A54C1}"/>
              </a:ext>
            </a:extLst>
          </p:cNvPr>
          <p:cNvSpPr txBox="1"/>
          <p:nvPr/>
        </p:nvSpPr>
        <p:spPr>
          <a:xfrm>
            <a:off x="11346613" y="1998862"/>
            <a:ext cx="476925" cy="3593035"/>
          </a:xfrm>
          <a:prstGeom prst="rect">
            <a:avLst/>
          </a:prstGeom>
          <a:noFill/>
        </p:spPr>
        <p:txBody>
          <a:bodyPr vert="wordArtVert" wrap="none" rtlCol="0">
            <a:spAutoFit/>
          </a:bodyPr>
          <a:lstStyle/>
          <a:p>
            <a:r>
              <a:rPr lang="en-US" sz="1600" b="1" dirty="0"/>
              <a:t>NET OUTFLOWE</a:t>
            </a:r>
          </a:p>
        </p:txBody>
      </p:sp>
    </p:spTree>
    <p:extLst>
      <p:ext uri="{BB962C8B-B14F-4D97-AF65-F5344CB8AC3E}">
        <p14:creationId xmlns:p14="http://schemas.microsoft.com/office/powerpoint/2010/main" val="3322141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F5630A-9125-D7AB-3050-8EFEA02D7525}"/>
              </a:ext>
            </a:extLst>
          </p:cNvPr>
          <p:cNvPicPr>
            <a:picLocks noChangeAspect="1"/>
          </p:cNvPicPr>
          <p:nvPr/>
        </p:nvPicPr>
        <p:blipFill>
          <a:blip r:embed="rId3"/>
          <a:stretch>
            <a:fillRect/>
          </a:stretch>
        </p:blipFill>
        <p:spPr>
          <a:xfrm>
            <a:off x="3952875" y="1285875"/>
            <a:ext cx="4286250" cy="4286250"/>
          </a:xfrm>
          <a:prstGeom prst="rect">
            <a:avLst/>
          </a:prstGeom>
        </p:spPr>
      </p:pic>
      <p:sp>
        <p:nvSpPr>
          <p:cNvPr id="2" name="TextBox 1">
            <a:extLst>
              <a:ext uri="{FF2B5EF4-FFF2-40B4-BE49-F238E27FC236}">
                <a16:creationId xmlns:a16="http://schemas.microsoft.com/office/drawing/2014/main" id="{9DA0050A-B847-823A-B457-C58D7709739D}"/>
              </a:ext>
            </a:extLst>
          </p:cNvPr>
          <p:cNvSpPr txBox="1"/>
          <p:nvPr/>
        </p:nvSpPr>
        <p:spPr>
          <a:xfrm>
            <a:off x="4661808" y="457200"/>
            <a:ext cx="2762295" cy="523220"/>
          </a:xfrm>
          <a:prstGeom prst="rect">
            <a:avLst/>
          </a:prstGeom>
          <a:noFill/>
        </p:spPr>
        <p:txBody>
          <a:bodyPr wrap="none" rtlCol="0">
            <a:spAutoFit/>
          </a:bodyPr>
          <a:lstStyle/>
          <a:p>
            <a:r>
              <a:rPr lang="en-US" sz="2800" dirty="0"/>
              <a:t>GitHub QR Code</a:t>
            </a:r>
          </a:p>
        </p:txBody>
      </p:sp>
    </p:spTree>
    <p:extLst>
      <p:ext uri="{BB962C8B-B14F-4D97-AF65-F5344CB8AC3E}">
        <p14:creationId xmlns:p14="http://schemas.microsoft.com/office/powerpoint/2010/main" val="828129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37FD94-A35A-D8BA-7043-DC9E4AA674B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587A999-CF65-CCED-F110-9E646EE84145}"/>
              </a:ext>
            </a:extLst>
          </p:cNvPr>
          <p:cNvSpPr txBox="1"/>
          <p:nvPr/>
        </p:nvSpPr>
        <p:spPr>
          <a:xfrm>
            <a:off x="158604" y="1044821"/>
            <a:ext cx="11497589" cy="5724644"/>
          </a:xfrm>
          <a:prstGeom prst="rect">
            <a:avLst/>
          </a:prstGeom>
          <a:noFill/>
        </p:spPr>
        <p:txBody>
          <a:bodyPr wrap="square">
            <a:spAutoFit/>
          </a:bodyPr>
          <a:lstStyle/>
          <a:p>
            <a:pPr algn="ctr"/>
            <a:r>
              <a:rPr lang="en-US" sz="4000" dirty="0"/>
              <a:t>How do we continuously video bats in the field?</a:t>
            </a:r>
          </a:p>
          <a:p>
            <a:pPr lvl="3" algn="ctr"/>
            <a:endParaRPr lang="en-US" sz="2800" dirty="0"/>
          </a:p>
          <a:p>
            <a:pPr marL="3486150" lvl="7" indent="-285750">
              <a:buFont typeface="Wingdings" panose="05000000000000000000" pitchFamily="2" charset="2"/>
              <a:buChar char="Ø"/>
            </a:pPr>
            <a:r>
              <a:rPr lang="en-US" sz="2800" dirty="0"/>
              <a:t>There is </a:t>
            </a:r>
          </a:p>
          <a:p>
            <a:pPr marL="4114800" lvl="8" indent="-457200">
              <a:buFont typeface="Arial" panose="020B0604020202020204" pitchFamily="34" charset="0"/>
              <a:buChar char="•"/>
            </a:pPr>
            <a:r>
              <a:rPr lang="en-US" sz="2800" dirty="0"/>
              <a:t>No   </a:t>
            </a:r>
            <a:r>
              <a:rPr lang="en-US" sz="2800" dirty="0" err="1"/>
              <a:t>WiFi</a:t>
            </a:r>
            <a:endParaRPr lang="en-US" sz="2800" dirty="0"/>
          </a:p>
          <a:p>
            <a:pPr marL="4114800" lvl="8" indent="-457200">
              <a:buFont typeface="Arial" panose="020B0604020202020204" pitchFamily="34" charset="0"/>
              <a:buChar char="•"/>
            </a:pPr>
            <a:r>
              <a:rPr lang="en-US" sz="2800" dirty="0"/>
              <a:t>No Internet</a:t>
            </a:r>
          </a:p>
          <a:p>
            <a:pPr marL="4114800" lvl="8" indent="-457200">
              <a:buFont typeface="Arial" panose="020B0604020202020204" pitchFamily="34" charset="0"/>
              <a:buChar char="•"/>
            </a:pPr>
            <a:r>
              <a:rPr lang="en-US" sz="2800" dirty="0"/>
              <a:t>No electricity</a:t>
            </a:r>
          </a:p>
          <a:p>
            <a:pPr marL="3486150" lvl="7" indent="-285750">
              <a:buFont typeface="Wingdings" panose="05000000000000000000" pitchFamily="2" charset="2"/>
              <a:buChar char="Ø"/>
            </a:pPr>
            <a:r>
              <a:rPr lang="en-US" sz="2800" dirty="0"/>
              <a:t>We use solar power and a battery </a:t>
            </a:r>
          </a:p>
          <a:p>
            <a:pPr marL="3486150" lvl="7" indent="-285750">
              <a:buFont typeface="Wingdings" panose="05000000000000000000" pitchFamily="2" charset="2"/>
              <a:buChar char="Ø"/>
            </a:pPr>
            <a:r>
              <a:rPr lang="en-US" sz="2800" dirty="0"/>
              <a:t>Illuminate the bat houses with infrared light</a:t>
            </a:r>
          </a:p>
          <a:p>
            <a:pPr marL="3486150" lvl="7" indent="-285750">
              <a:buFont typeface="Wingdings" panose="05000000000000000000" pitchFamily="2" charset="2"/>
              <a:buChar char="Ø"/>
            </a:pPr>
            <a:r>
              <a:rPr lang="en-US" sz="2800" dirty="0"/>
              <a:t>Record bat videos onto a flash drive</a:t>
            </a:r>
          </a:p>
          <a:p>
            <a:pPr marL="3486150" lvl="7" indent="-285750">
              <a:buFont typeface="Wingdings" panose="05000000000000000000" pitchFamily="2" charset="2"/>
              <a:buChar char="Ø"/>
            </a:pPr>
            <a:r>
              <a:rPr lang="en-US" sz="2800" dirty="0"/>
              <a:t>Collect the data every few days</a:t>
            </a:r>
          </a:p>
          <a:p>
            <a:pPr marL="285750" indent="-285750">
              <a:buFont typeface="Wingdings" panose="05000000000000000000" pitchFamily="2" charset="2"/>
              <a:buChar char="Ø"/>
            </a:pPr>
            <a:endParaRPr lang="en-US" sz="2800" dirty="0"/>
          </a:p>
          <a:p>
            <a:pPr marL="285750" indent="-285750">
              <a:buFont typeface="Wingdings" panose="05000000000000000000" pitchFamily="2" charset="2"/>
              <a:buChar char="Ø"/>
            </a:pPr>
            <a:endParaRPr lang="en-US" sz="2800" dirty="0"/>
          </a:p>
          <a:p>
            <a:r>
              <a:rPr lang="en-US" sz="1800" dirty="0"/>
              <a:t>                 </a:t>
            </a:r>
          </a:p>
        </p:txBody>
      </p:sp>
    </p:spTree>
    <p:extLst>
      <p:ext uri="{BB962C8B-B14F-4D97-AF65-F5344CB8AC3E}">
        <p14:creationId xmlns:p14="http://schemas.microsoft.com/office/powerpoint/2010/main" val="2705682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B35EC58-EFF0-D90B-FB3A-B9DC068EBB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686125" y="868813"/>
            <a:ext cx="6858000" cy="5143500"/>
          </a:xfrm>
          <a:prstGeom prst="rect">
            <a:avLst/>
          </a:prstGeom>
        </p:spPr>
      </p:pic>
      <p:sp>
        <p:nvSpPr>
          <p:cNvPr id="3" name="TextBox 2">
            <a:extLst>
              <a:ext uri="{FF2B5EF4-FFF2-40B4-BE49-F238E27FC236}">
                <a16:creationId xmlns:a16="http://schemas.microsoft.com/office/drawing/2014/main" id="{C70936A2-177D-8CF2-089D-D78AF09994E0}"/>
              </a:ext>
            </a:extLst>
          </p:cNvPr>
          <p:cNvSpPr txBox="1"/>
          <p:nvPr/>
        </p:nvSpPr>
        <p:spPr>
          <a:xfrm>
            <a:off x="7386861" y="2231674"/>
            <a:ext cx="6094638" cy="1322863"/>
          </a:xfrm>
          <a:prstGeom prst="rect">
            <a:avLst/>
          </a:prstGeom>
          <a:noFill/>
        </p:spPr>
        <p:txBody>
          <a:bodyPr wrap="square">
            <a:spAutoFit/>
          </a:bodyPr>
          <a:lstStyle/>
          <a:p>
            <a:pPr algn="ctr">
              <a:lnSpc>
                <a:spcPct val="150000"/>
              </a:lnSpc>
            </a:pPr>
            <a:r>
              <a:rPr lang="en-US" sz="2800" dirty="0"/>
              <a:t>Colony With </a:t>
            </a:r>
          </a:p>
          <a:p>
            <a:pPr algn="ctr">
              <a:lnSpc>
                <a:spcPct val="150000"/>
              </a:lnSpc>
            </a:pPr>
            <a:r>
              <a:rPr lang="en-US" sz="2800" dirty="0"/>
              <a:t>Recording System</a:t>
            </a:r>
          </a:p>
        </p:txBody>
      </p:sp>
    </p:spTree>
    <p:extLst>
      <p:ext uri="{BB962C8B-B14F-4D97-AF65-F5344CB8AC3E}">
        <p14:creationId xmlns:p14="http://schemas.microsoft.com/office/powerpoint/2010/main" val="425274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AAFCB1-B46B-9F13-A609-24CF3C1F62E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C4B6061-8A91-EA6F-A4F1-86EAE8D050CD}"/>
              </a:ext>
            </a:extLst>
          </p:cNvPr>
          <p:cNvSpPr txBox="1"/>
          <p:nvPr/>
        </p:nvSpPr>
        <p:spPr>
          <a:xfrm>
            <a:off x="667512" y="339971"/>
            <a:ext cx="11001756" cy="6217087"/>
          </a:xfrm>
          <a:prstGeom prst="rect">
            <a:avLst/>
          </a:prstGeom>
          <a:noFill/>
        </p:spPr>
        <p:txBody>
          <a:bodyPr wrap="square">
            <a:spAutoFit/>
          </a:bodyPr>
          <a:lstStyle/>
          <a:p>
            <a:pPr algn="ctr">
              <a:lnSpc>
                <a:spcPct val="150000"/>
              </a:lnSpc>
            </a:pPr>
            <a:r>
              <a:rPr lang="en-US" sz="2800" dirty="0"/>
              <a:t>Main Features Bat Recorder</a:t>
            </a:r>
          </a:p>
          <a:p>
            <a:pPr lvl="6">
              <a:lnSpc>
                <a:spcPct val="150000"/>
              </a:lnSpc>
            </a:pPr>
            <a:endParaRPr lang="en-US" sz="3200" dirty="0"/>
          </a:p>
          <a:p>
            <a:pPr marL="3200400" lvl="6" indent="-457200">
              <a:lnSpc>
                <a:spcPct val="150000"/>
              </a:lnSpc>
              <a:buFont typeface="Wingdings" panose="05000000000000000000" pitchFamily="2" charset="2"/>
              <a:buChar char="Ø"/>
            </a:pPr>
            <a:r>
              <a:rPr lang="en-US" sz="2400" dirty="0"/>
              <a:t>Automatic</a:t>
            </a:r>
          </a:p>
          <a:p>
            <a:pPr marL="3200400" lvl="6" indent="-457200">
              <a:lnSpc>
                <a:spcPct val="150000"/>
              </a:lnSpc>
              <a:buFont typeface="Wingdings" panose="05000000000000000000" pitchFamily="2" charset="2"/>
              <a:buChar char="Ø"/>
            </a:pPr>
            <a:r>
              <a:rPr lang="en-US" sz="2400" dirty="0"/>
              <a:t>Remote and secure</a:t>
            </a:r>
          </a:p>
          <a:p>
            <a:pPr marL="3200400" lvl="6" indent="-457200">
              <a:lnSpc>
                <a:spcPct val="150000"/>
              </a:lnSpc>
              <a:buFont typeface="Wingdings" panose="05000000000000000000" pitchFamily="2" charset="2"/>
              <a:buChar char="Ø"/>
            </a:pPr>
            <a:r>
              <a:rPr lang="en-US" sz="2400" dirty="0"/>
              <a:t>Powerful IR lights (850nm)</a:t>
            </a:r>
          </a:p>
          <a:p>
            <a:pPr marL="3200400" lvl="6" indent="-457200">
              <a:lnSpc>
                <a:spcPct val="150000"/>
              </a:lnSpc>
              <a:buFont typeface="Wingdings" panose="05000000000000000000" pitchFamily="2" charset="2"/>
              <a:buChar char="Ø"/>
            </a:pPr>
            <a:r>
              <a:rPr lang="en-US" sz="2400" dirty="0"/>
              <a:t>Solar and battery powered</a:t>
            </a:r>
          </a:p>
          <a:p>
            <a:pPr marL="3200400" lvl="6" indent="-457200">
              <a:lnSpc>
                <a:spcPct val="150000"/>
              </a:lnSpc>
              <a:buFont typeface="Wingdings" panose="05000000000000000000" pitchFamily="2" charset="2"/>
              <a:buChar char="Ø"/>
            </a:pPr>
            <a:r>
              <a:rPr lang="en-US" sz="2400" dirty="0"/>
              <a:t>All software is public domain </a:t>
            </a:r>
          </a:p>
          <a:p>
            <a:pPr marL="3200400" lvl="6" indent="-457200">
              <a:lnSpc>
                <a:spcPct val="150000"/>
              </a:lnSpc>
              <a:buFont typeface="Wingdings" panose="05000000000000000000" pitchFamily="2" charset="2"/>
              <a:buChar char="Ø"/>
            </a:pPr>
            <a:r>
              <a:rPr lang="en-US" sz="2400" dirty="0"/>
              <a:t>Inexpensive &lt; $700 </a:t>
            </a:r>
          </a:p>
          <a:p>
            <a:pPr lvl="8"/>
            <a:endParaRPr lang="en-US" dirty="0"/>
          </a:p>
          <a:p>
            <a:pPr marL="285750" indent="-285750">
              <a:buFont typeface="Wingdings" panose="05000000000000000000" pitchFamily="2" charset="2"/>
              <a:buChar char="Ø"/>
            </a:pPr>
            <a:endParaRPr lang="en-US" sz="2800" dirty="0"/>
          </a:p>
          <a:p>
            <a:endParaRPr lang="en-US" sz="2800" dirty="0"/>
          </a:p>
          <a:p>
            <a:r>
              <a:rPr lang="en-US" sz="1800" dirty="0"/>
              <a:t>                 </a:t>
            </a:r>
          </a:p>
        </p:txBody>
      </p:sp>
    </p:spTree>
    <p:extLst>
      <p:ext uri="{BB962C8B-B14F-4D97-AF65-F5344CB8AC3E}">
        <p14:creationId xmlns:p14="http://schemas.microsoft.com/office/powerpoint/2010/main" val="37571160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384118-228E-27EF-5B55-BEB4E8F652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303070" y="866908"/>
            <a:ext cx="6858000" cy="5143500"/>
          </a:xfrm>
          <a:prstGeom prst="rect">
            <a:avLst/>
          </a:prstGeom>
        </p:spPr>
      </p:pic>
      <p:sp>
        <p:nvSpPr>
          <p:cNvPr id="3" name="TextBox 2">
            <a:extLst>
              <a:ext uri="{FF2B5EF4-FFF2-40B4-BE49-F238E27FC236}">
                <a16:creationId xmlns:a16="http://schemas.microsoft.com/office/drawing/2014/main" id="{2031CE18-44DE-6E77-4B30-7D0D2114CC63}"/>
              </a:ext>
            </a:extLst>
          </p:cNvPr>
          <p:cNvSpPr txBox="1"/>
          <p:nvPr/>
        </p:nvSpPr>
        <p:spPr>
          <a:xfrm>
            <a:off x="7465531" y="2520393"/>
            <a:ext cx="5252942" cy="676532"/>
          </a:xfrm>
          <a:prstGeom prst="rect">
            <a:avLst/>
          </a:prstGeom>
          <a:noFill/>
        </p:spPr>
        <p:txBody>
          <a:bodyPr wrap="square">
            <a:spAutoFit/>
          </a:bodyPr>
          <a:lstStyle/>
          <a:p>
            <a:pPr algn="ctr">
              <a:lnSpc>
                <a:spcPct val="150000"/>
              </a:lnSpc>
            </a:pPr>
            <a:r>
              <a:rPr lang="en-US" sz="2800" dirty="0"/>
              <a:t>IR Camera &amp; Lights</a:t>
            </a:r>
          </a:p>
        </p:txBody>
      </p:sp>
    </p:spTree>
    <p:extLst>
      <p:ext uri="{BB962C8B-B14F-4D97-AF65-F5344CB8AC3E}">
        <p14:creationId xmlns:p14="http://schemas.microsoft.com/office/powerpoint/2010/main" val="6753680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2C1694-98AE-B018-5452-B2D92973E4F8}"/>
              </a:ext>
            </a:extLst>
          </p:cNvPr>
          <p:cNvSpPr txBox="1"/>
          <p:nvPr/>
        </p:nvSpPr>
        <p:spPr>
          <a:xfrm>
            <a:off x="2032907" y="431227"/>
            <a:ext cx="7266363" cy="6391493"/>
          </a:xfrm>
          <a:prstGeom prst="rect">
            <a:avLst/>
          </a:prstGeom>
          <a:noFill/>
        </p:spPr>
        <p:txBody>
          <a:bodyPr wrap="square">
            <a:spAutoFit/>
          </a:bodyPr>
          <a:lstStyle/>
          <a:p>
            <a:pPr marL="0" marR="0">
              <a:spcAft>
                <a:spcPts val="800"/>
              </a:spcAft>
              <a:buNone/>
            </a:pPr>
            <a:r>
              <a:rPr lang="en-US" sz="2400" b="1" kern="100" dirty="0">
                <a:effectLst/>
                <a:latin typeface="Aptos" panose="020B0004020202020204" pitchFamily="34" charset="0"/>
                <a:ea typeface="Aptos" panose="020B0004020202020204" pitchFamily="34" charset="0"/>
                <a:cs typeface="Times New Roman" panose="02020603050405020304" pitchFamily="18" charset="0"/>
              </a:rPr>
              <a:t>Remote, Solar -  battery powered IR Video recording system - Approximate Cost</a:t>
            </a:r>
          </a:p>
          <a:p>
            <a:pPr marL="0" marR="0">
              <a:spcAft>
                <a:spcPts val="800"/>
              </a:spcAft>
              <a:buNone/>
            </a:pPr>
            <a:endParaRPr lang="en-US" sz="1400" b="1"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Camera - ELP-USBGS5MP01-V100, Global Shutter IR (Amazon)  	167.00 USD</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Waterproof capsule from SVPRO USB camera	(Amazon) 		40.00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IR Light 940nm UQISOVI     (Amazon) 26.00 x 2			52.00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Computer - Raspberry Pi 4B - 2GByte (Amazon)  		63.00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Smart Cooling Fan - 	</a:t>
            </a: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SeenGreat</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PWM 	   		33.00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Power Manager, Real Time Clock - Witty Pi 4,  	</a:t>
            </a: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UUGear</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58.00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USB SD drive - various					10.00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Solar Collector 100 Watts				160.00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Solar Panel Mount, </a:t>
            </a: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Regony</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Home Depot 			30.00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Battery,  lead acid					150.00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Solar Battery controller, </a:t>
            </a: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LiTime</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20 Amp PWM   Amazon		43.00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Secure System Enclosure, Steel, Vevor.com			53.00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Marine plywood platform 				100.00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Hardware, electrical wire,				150.00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Tax, Shipping 					100.00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Total</a:t>
            </a:r>
            <a:r>
              <a:rPr lang="en-US" sz="1600" b="1" kern="100" dirty="0">
                <a:effectLst/>
                <a:latin typeface="Aptos" panose="020B0004020202020204" pitchFamily="34" charset="0"/>
                <a:ea typeface="Aptos" panose="020B0004020202020204" pitchFamily="34" charset="0"/>
                <a:cs typeface="Times New Roman" panose="02020603050405020304" pitchFamily="18" charset="0"/>
              </a:rPr>
              <a:t>						1209.00 USD</a:t>
            </a:r>
          </a:p>
        </p:txBody>
      </p:sp>
    </p:spTree>
    <p:extLst>
      <p:ext uri="{BB962C8B-B14F-4D97-AF65-F5344CB8AC3E}">
        <p14:creationId xmlns:p14="http://schemas.microsoft.com/office/powerpoint/2010/main" val="2881321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C995A22-3D49-E561-5F11-D60F17303B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4250" y="0"/>
            <a:ext cx="5143500" cy="6858000"/>
          </a:xfrm>
          <a:prstGeom prst="rect">
            <a:avLst/>
          </a:prstGeom>
        </p:spPr>
      </p:pic>
      <p:sp>
        <p:nvSpPr>
          <p:cNvPr id="2" name="TextBox 1">
            <a:extLst>
              <a:ext uri="{FF2B5EF4-FFF2-40B4-BE49-F238E27FC236}">
                <a16:creationId xmlns:a16="http://schemas.microsoft.com/office/drawing/2014/main" id="{E56FBB46-985E-BE61-23D0-2E80714DBA61}"/>
              </a:ext>
            </a:extLst>
          </p:cNvPr>
          <p:cNvSpPr txBox="1"/>
          <p:nvPr/>
        </p:nvSpPr>
        <p:spPr>
          <a:xfrm>
            <a:off x="0" y="1407526"/>
            <a:ext cx="3735419" cy="676532"/>
          </a:xfrm>
          <a:prstGeom prst="rect">
            <a:avLst/>
          </a:prstGeom>
          <a:noFill/>
        </p:spPr>
        <p:txBody>
          <a:bodyPr wrap="square">
            <a:spAutoFit/>
          </a:bodyPr>
          <a:lstStyle/>
          <a:p>
            <a:pPr algn="ctr">
              <a:lnSpc>
                <a:spcPct val="150000"/>
              </a:lnSpc>
            </a:pPr>
            <a:r>
              <a:rPr lang="en-US" sz="2800" dirty="0"/>
              <a:t>Control Panel</a:t>
            </a:r>
          </a:p>
        </p:txBody>
      </p:sp>
    </p:spTree>
    <p:extLst>
      <p:ext uri="{BB962C8B-B14F-4D97-AF65-F5344CB8AC3E}">
        <p14:creationId xmlns:p14="http://schemas.microsoft.com/office/powerpoint/2010/main" val="1776551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A10EAE-1B73-AAFF-9C8F-146DD3E89F44}"/>
              </a:ext>
            </a:extLst>
          </p:cNvPr>
          <p:cNvPicPr>
            <a:picLocks noChangeAspect="1"/>
          </p:cNvPicPr>
          <p:nvPr/>
        </p:nvPicPr>
        <p:blipFill>
          <a:blip r:embed="rId3">
            <a:extLst>
              <a:ext uri="{28A0092B-C50C-407E-A947-70E740481C1C}">
                <a14:useLocalDpi xmlns:a14="http://schemas.microsoft.com/office/drawing/2010/main" val="0"/>
              </a:ext>
            </a:extLst>
          </a:blip>
          <a:srcRect l="20774" t="21547" r="34941" b="35476"/>
          <a:stretch>
            <a:fillRect/>
          </a:stretch>
        </p:blipFill>
        <p:spPr>
          <a:xfrm rot="10800000">
            <a:off x="2065564" y="666361"/>
            <a:ext cx="8196943" cy="6104363"/>
          </a:xfrm>
          <a:prstGeom prst="rect">
            <a:avLst/>
          </a:prstGeom>
        </p:spPr>
      </p:pic>
      <p:sp>
        <p:nvSpPr>
          <p:cNvPr id="5" name="TextBox 4">
            <a:extLst>
              <a:ext uri="{FF2B5EF4-FFF2-40B4-BE49-F238E27FC236}">
                <a16:creationId xmlns:a16="http://schemas.microsoft.com/office/drawing/2014/main" id="{D75F2433-84CB-117F-0BC0-5A117A306DF6}"/>
              </a:ext>
            </a:extLst>
          </p:cNvPr>
          <p:cNvSpPr txBox="1"/>
          <p:nvPr/>
        </p:nvSpPr>
        <p:spPr>
          <a:xfrm>
            <a:off x="2884034" y="-89804"/>
            <a:ext cx="6094638" cy="676532"/>
          </a:xfrm>
          <a:prstGeom prst="rect">
            <a:avLst/>
          </a:prstGeom>
          <a:noFill/>
        </p:spPr>
        <p:txBody>
          <a:bodyPr wrap="square">
            <a:spAutoFit/>
          </a:bodyPr>
          <a:lstStyle/>
          <a:p>
            <a:pPr algn="ctr">
              <a:lnSpc>
                <a:spcPct val="150000"/>
              </a:lnSpc>
            </a:pPr>
            <a:r>
              <a:rPr lang="en-US" sz="2800" dirty="0"/>
              <a:t>Compute Stack</a:t>
            </a:r>
          </a:p>
        </p:txBody>
      </p:sp>
    </p:spTree>
    <p:extLst>
      <p:ext uri="{BB962C8B-B14F-4D97-AF65-F5344CB8AC3E}">
        <p14:creationId xmlns:p14="http://schemas.microsoft.com/office/powerpoint/2010/main" val="251993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MCC_MYLU_20250915_bat_slow">
            <a:hlinkClick r:id="" action="ppaction://media"/>
            <a:extLst>
              <a:ext uri="{FF2B5EF4-FFF2-40B4-BE49-F238E27FC236}">
                <a16:creationId xmlns:a16="http://schemas.microsoft.com/office/drawing/2014/main" id="{55CC4A10-8E8B-2C68-EE12-5B69423982A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1012" y="0"/>
            <a:ext cx="11229975" cy="6807994"/>
          </a:xfrm>
          <a:prstGeom prst="rect">
            <a:avLst/>
          </a:prstGeom>
        </p:spPr>
      </p:pic>
      <p:sp>
        <p:nvSpPr>
          <p:cNvPr id="3" name="TextBox 2">
            <a:extLst>
              <a:ext uri="{FF2B5EF4-FFF2-40B4-BE49-F238E27FC236}">
                <a16:creationId xmlns:a16="http://schemas.microsoft.com/office/drawing/2014/main" id="{D650845E-76E1-B53C-3FE5-62835581C17B}"/>
              </a:ext>
            </a:extLst>
          </p:cNvPr>
          <p:cNvSpPr txBox="1"/>
          <p:nvPr/>
        </p:nvSpPr>
        <p:spPr>
          <a:xfrm>
            <a:off x="3543300" y="1028700"/>
            <a:ext cx="2263697" cy="523220"/>
          </a:xfrm>
          <a:prstGeom prst="rect">
            <a:avLst/>
          </a:prstGeom>
          <a:noFill/>
        </p:spPr>
        <p:txBody>
          <a:bodyPr wrap="none" rtlCol="0">
            <a:spAutoFit/>
          </a:bodyPr>
          <a:lstStyle/>
          <a:p>
            <a:r>
              <a:rPr lang="en-US" sz="2800" dirty="0">
                <a:solidFill>
                  <a:schemeClr val="bg2"/>
                </a:solidFill>
              </a:rPr>
              <a:t>Bat</a:t>
            </a:r>
            <a:r>
              <a:rPr lang="en-US" sz="2800" dirty="0"/>
              <a:t> </a:t>
            </a:r>
            <a:r>
              <a:rPr lang="en-US" sz="2800" dirty="0">
                <a:solidFill>
                  <a:schemeClr val="bg2"/>
                </a:solidFill>
              </a:rPr>
              <a:t>Egressing</a:t>
            </a:r>
          </a:p>
        </p:txBody>
      </p:sp>
    </p:spTree>
    <p:extLst>
      <p:ext uri="{BB962C8B-B14F-4D97-AF65-F5344CB8AC3E}">
        <p14:creationId xmlns:p14="http://schemas.microsoft.com/office/powerpoint/2010/main" val="472156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3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36054</TotalTime>
  <Words>1825</Words>
  <Application>Microsoft Office PowerPoint</Application>
  <PresentationFormat>Widescreen</PresentationFormat>
  <Paragraphs>133</Paragraphs>
  <Slides>17</Slides>
  <Notes>17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Aptos</vt:lpstr>
      <vt:lpstr>Aptos Display</vt:lpstr>
      <vt:lpstr>Arial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larry gorham</dc:creator>
  <cp:lastModifiedBy>larry gorham</cp:lastModifiedBy>
  <cp:revision>68</cp:revision>
  <cp:lastPrinted>2026-01-12T19:11:34Z</cp:lastPrinted>
  <dcterms:created xsi:type="dcterms:W3CDTF">2025-09-09T01:15:47Z</dcterms:created>
  <dcterms:modified xsi:type="dcterms:W3CDTF">2026-01-13T16:43:11Z</dcterms:modified>
</cp:coreProperties>
</file>

<file path=docProps/thumbnail.jpeg>
</file>